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6648141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6648141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solidFill>
                <a:schemeClr val="dk1"/>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758b0ed7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758b0ed7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7b481a48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7b481a48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758b0ed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758b0ed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758b0ed7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758b0ed7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758b0ed7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758b0ed7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758b0ed7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758b0ed7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7ce1d944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7ce1d944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7ce1d944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7ce1d944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6bbc50c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6bbc50c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64c59ca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64c59ca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758b0ed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758b0ed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649f8fd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649f8fd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7ce1d944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7ce1d944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758b0ed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758b0ed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649f8fd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a649f8fd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649f8fda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649f8fda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7ce1d944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a7ce1d944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7c4c956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7c4c956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758b0ed7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758b0ed7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7b481a48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7b481a48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64c59caa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64c59ca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7c4c956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7c4c956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7e6228c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a7e6228c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7c4c956f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7c4c956f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758b0ed7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a758b0ed7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a7c4c956f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a7c4c956f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7c4c956f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7c4c956f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7c4c956f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a7c4c956f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In settings where some units are exposed to a treatment and its effects spills over connected units, estimating both the direct effect of the treatment and spillover effects presents several challenges. </a:t>
            </a:r>
            <a:br>
              <a:rPr lang="en"/>
            </a:br>
            <a:br>
              <a:rPr lang="en"/>
            </a:br>
            <a:r>
              <a:rPr lang="en"/>
              <a:t>First, assumptions on the way and the extent to which spillover effects occur along the observed network are required. Second, in observational studies, where the treatment assignment is not under the control of the investigator, confounding and homophily are potential threats to the identification and estimation of causal effects on networks.</a:t>
            </a:r>
            <a:br>
              <a:rPr lang="en"/>
            </a:br>
            <a:endParaRPr/>
          </a:p>
          <a:p>
            <a:pPr indent="-298450" lvl="0" marL="457200" rtl="0" algn="l">
              <a:spcBef>
                <a:spcPts val="0"/>
              </a:spcBef>
              <a:spcAft>
                <a:spcPts val="0"/>
              </a:spcAft>
              <a:buSzPts val="1100"/>
              <a:buAutoNum type="arabicPeriod"/>
            </a:pPr>
            <a:r>
              <a:rPr lang="en"/>
              <a:t>The author provides a broad characterization of social network analysis before considering the nature of causality. He distinguishes four types of causality: system causality, statistical causality, mechanism causality, and algorithmic causality. Their potential places in network analysis are discussed.</a:t>
            </a:r>
            <a:br>
              <a:rPr lang="en"/>
            </a:br>
            <a:endParaRPr/>
          </a:p>
          <a:p>
            <a:pPr indent="-298450" lvl="0" marL="457200" rtl="0" algn="l">
              <a:spcBef>
                <a:spcPts val="0"/>
              </a:spcBef>
              <a:spcAft>
                <a:spcPts val="0"/>
              </a:spcAft>
              <a:buSzPts val="1100"/>
              <a:buAutoNum type="arabicPeriod"/>
            </a:pPr>
            <a:r>
              <a:rPr lang="en"/>
              <a:t>The framework integrates three components: (i) an experimental design that defines the probability distribution of treatment assignments, (ii) a mapping that relates experimental treatment assignments to exposures received by units in the experiment, and (iii) estimands that make use of the experiment to answer questions of substantive interest. Using this framework, we develop the case of estimating average unit-level causal effects from a randomized experiment</a:t>
            </a:r>
            <a:br>
              <a:rPr lang="en"/>
            </a:br>
            <a:endParaRPr/>
          </a:p>
          <a:p>
            <a:pPr indent="-298450" lvl="0" marL="457200" rtl="0" algn="l">
              <a:spcBef>
                <a:spcPts val="0"/>
              </a:spcBef>
              <a:spcAft>
                <a:spcPts val="0"/>
              </a:spcAft>
              <a:buSzPts val="1100"/>
              <a:buAutoNum type="arabicPeriod"/>
            </a:pPr>
            <a:r>
              <a:rPr lang="en"/>
              <a:t>The Authors describe estimation and inference for causal effects that are specifically of interest in social network settings. We are not aware of any previous methods for inference about network members in observational settings that allow the number of ties per node to increase as the network grows. </a:t>
            </a:r>
            <a:br>
              <a:rPr lang="en"/>
            </a:br>
            <a:endParaRPr/>
          </a:p>
          <a:p>
            <a:pPr indent="-298450" lvl="0" marL="457200" rtl="0" algn="l">
              <a:spcBef>
                <a:spcPts val="0"/>
              </a:spcBef>
              <a:spcAft>
                <a:spcPts val="0"/>
              </a:spcAft>
              <a:buSzPts val="1100"/>
              <a:buAutoNum type="arabicPeriod"/>
            </a:pPr>
            <a:r>
              <a:rPr lang="en"/>
              <a:t>The authors show that, unlike conventional omitted variable bias, bias due to unobserved networks remains even when treatment assignment is randomized and when unobserved networks and a network of interest are independently generated.</a:t>
            </a:r>
            <a:br>
              <a:rPr lang="en"/>
            </a:br>
            <a:endParaRPr/>
          </a:p>
          <a:p>
            <a:pPr indent="-298450" lvl="0" marL="457200" rtl="0" algn="l">
              <a:spcBef>
                <a:spcPts val="0"/>
              </a:spcBef>
              <a:spcAft>
                <a:spcPts val="0"/>
              </a:spcAft>
              <a:buSzPts val="1100"/>
              <a:buAutoNum type="arabicPeriod"/>
            </a:pPr>
            <a:r>
              <a:rPr lang="en"/>
              <a:t>The goal is to rank participant edges/nodes by their contribution to the diffusion. The authors first discuss and adapt a causal measure, Difference of Causal Effects (DCE), as the ranking criterion. Then, to avoid the complex calculation of DCE, we propose two integrated ranking strategies by adopting two indicators. One is responsibility, which captures the necessity aspect of causal effects.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7ce1d94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7ce1d94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7ce1d944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a7ce1d944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a64c59ca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a64c59ca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7b481a4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7b481a4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64c59caa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a64c59caa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64c59caa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64c59caa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649f8fd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649f8fd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7ce1d944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7ce1d944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hyperlink" Target="https://www.bradyneal.com/causal-inference-cour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bradyneal.com/causal-inference-cours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hyperlink" Target="https://www.bradyneal.com/causal-inference-cour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36.png"/><Relationship Id="rId6" Type="http://schemas.openxmlformats.org/officeDocument/2006/relationships/image" Target="../media/image24.png"/><Relationship Id="rId7"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31.png"/><Relationship Id="rId7" Type="http://schemas.openxmlformats.org/officeDocument/2006/relationships/image" Target="../media/image37.png"/><Relationship Id="rId8"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hyperlink" Target="https://www.bradyneal.com/causal-inference-cours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Courier New"/>
                <a:ea typeface="Courier New"/>
                <a:cs typeface="Courier New"/>
                <a:sym typeface="Courier New"/>
              </a:rPr>
              <a:t>Causal Discovery &amp; Network Science</a:t>
            </a:r>
            <a:endParaRPr b="1">
              <a:latin typeface="Courier New"/>
              <a:ea typeface="Courier New"/>
              <a:cs typeface="Courier New"/>
              <a:sym typeface="Courier New"/>
            </a:endParaRPr>
          </a:p>
        </p:txBody>
      </p:sp>
      <p:sp>
        <p:nvSpPr>
          <p:cNvPr id="55" name="Google Shape;55;p13"/>
          <p:cNvSpPr txBox="1"/>
          <p:nvPr>
            <p:ph idx="1" type="subTitle"/>
          </p:nvPr>
        </p:nvSpPr>
        <p:spPr>
          <a:xfrm>
            <a:off x="311700" y="367232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n">
                <a:solidFill>
                  <a:schemeClr val="dk1"/>
                </a:solidFill>
                <a:latin typeface="Courier New"/>
                <a:ea typeface="Courier New"/>
                <a:cs typeface="Courier New"/>
                <a:sym typeface="Courier New"/>
              </a:rPr>
              <a:t>Praharsh Nanavati</a:t>
            </a:r>
            <a:br>
              <a:rPr b="1" lang="en">
                <a:solidFill>
                  <a:schemeClr val="dk1"/>
                </a:solidFill>
                <a:latin typeface="Courier New"/>
                <a:ea typeface="Courier New"/>
                <a:cs typeface="Courier New"/>
                <a:sym typeface="Courier New"/>
              </a:rPr>
            </a:br>
            <a:r>
              <a:rPr b="1" lang="en">
                <a:solidFill>
                  <a:schemeClr val="dk1"/>
                </a:solidFill>
                <a:latin typeface="Courier New"/>
                <a:ea typeface="Courier New"/>
                <a:cs typeface="Courier New"/>
                <a:sym typeface="Courier New"/>
              </a:rPr>
              <a:t>Department of Data Science and Engineering</a:t>
            </a:r>
            <a:br>
              <a:rPr b="1" lang="en">
                <a:solidFill>
                  <a:schemeClr val="dk1"/>
                </a:solidFill>
                <a:latin typeface="Courier New"/>
                <a:ea typeface="Courier New"/>
                <a:cs typeface="Courier New"/>
                <a:sym typeface="Courier New"/>
              </a:rPr>
            </a:br>
            <a:r>
              <a:rPr b="1" lang="en">
                <a:solidFill>
                  <a:schemeClr val="dk1"/>
                </a:solidFill>
                <a:latin typeface="Courier New"/>
                <a:ea typeface="Courier New"/>
                <a:cs typeface="Courier New"/>
                <a:sym typeface="Courier New"/>
              </a:rPr>
              <a:t>Indian Institute of Science Education and Research, Bhopal</a:t>
            </a:r>
            <a:endParaRPr b="1">
              <a:solidFill>
                <a:schemeClr val="dk1"/>
              </a:solidFill>
              <a:latin typeface="Courier New"/>
              <a:ea typeface="Courier New"/>
              <a:cs typeface="Courier New"/>
              <a:sym typeface="Courier New"/>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idx="1" type="body"/>
          </p:nvPr>
        </p:nvSpPr>
        <p:spPr>
          <a:xfrm>
            <a:off x="311700" y="542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400">
                <a:solidFill>
                  <a:schemeClr val="dk1"/>
                </a:solidFill>
                <a:highlight>
                  <a:schemeClr val="lt1"/>
                </a:highlight>
                <a:latin typeface="Courier New"/>
                <a:ea typeface="Courier New"/>
                <a:cs typeface="Courier New"/>
                <a:sym typeface="Courier New"/>
              </a:rPr>
              <a:t>We use statistical tests for conditional independence to test whether there is any kind of relationship between C and T. If no dependence is found, that is, the two are statistically independent, then the Faithfulness condition tells us that there is no causal relationship and we can remove the edge from our graph.</a:t>
            </a:r>
            <a:endParaRPr b="1" sz="1000">
              <a:solidFill>
                <a:schemeClr val="dk1"/>
              </a:solidFill>
              <a:highlight>
                <a:schemeClr val="lt1"/>
              </a:highlight>
              <a:latin typeface="Courier New"/>
              <a:ea typeface="Courier New"/>
              <a:cs typeface="Courier New"/>
              <a:sym typeface="Courier New"/>
            </a:endParaRPr>
          </a:p>
          <a:p>
            <a:pPr indent="0" lvl="0" marL="0" rtl="0" algn="l">
              <a:spcBef>
                <a:spcPts val="1200"/>
              </a:spcBef>
              <a:spcAft>
                <a:spcPts val="1200"/>
              </a:spcAft>
              <a:buNone/>
            </a:pPr>
            <a:r>
              <a:t/>
            </a:r>
            <a:endParaRPr sz="1500">
              <a:solidFill>
                <a:schemeClr val="dk1"/>
              </a:solidFill>
              <a:highlight>
                <a:schemeClr val="lt1"/>
              </a:highlight>
            </a:endParaRPr>
          </a:p>
        </p:txBody>
      </p:sp>
      <p:pic>
        <p:nvPicPr>
          <p:cNvPr id="121" name="Google Shape;121;p22"/>
          <p:cNvPicPr preferRelativeResize="0"/>
          <p:nvPr/>
        </p:nvPicPr>
        <p:blipFill>
          <a:blip r:embed="rId3">
            <a:alphaModFix/>
          </a:blip>
          <a:stretch>
            <a:fillRect/>
          </a:stretch>
        </p:blipFill>
        <p:spPr>
          <a:xfrm>
            <a:off x="2757844" y="2132950"/>
            <a:ext cx="3335275" cy="2629550"/>
          </a:xfrm>
          <a:prstGeom prst="rect">
            <a:avLst/>
          </a:prstGeom>
          <a:noFill/>
          <a:ln>
            <a:noFill/>
          </a:ln>
        </p:spPr>
      </p:pic>
      <p:sp>
        <p:nvSpPr>
          <p:cNvPr id="122" name="Google Shape;122;p22"/>
          <p:cNvSpPr/>
          <p:nvPr/>
        </p:nvSpPr>
        <p:spPr>
          <a:xfrm>
            <a:off x="3639350" y="3057475"/>
            <a:ext cx="456900" cy="7197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22"/>
          <p:cNvSpPr txBox="1"/>
          <p:nvPr/>
        </p:nvSpPr>
        <p:spPr>
          <a:xfrm>
            <a:off x="253275" y="4679650"/>
            <a:ext cx="5148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solidFill>
                  <a:schemeClr val="hlink"/>
                </a:solidFill>
                <a:latin typeface="Courier New"/>
                <a:ea typeface="Courier New"/>
                <a:cs typeface="Courier New"/>
                <a:sym typeface="Courier New"/>
                <a:hlinkClick r:id="rId4"/>
              </a:rPr>
              <a:t>Reference: Causal Inference by Brady Neal</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3"/>
          <p:cNvPicPr preferRelativeResize="0"/>
          <p:nvPr/>
        </p:nvPicPr>
        <p:blipFill>
          <a:blip r:embed="rId3">
            <a:alphaModFix/>
          </a:blip>
          <a:stretch>
            <a:fillRect/>
          </a:stretch>
        </p:blipFill>
        <p:spPr>
          <a:xfrm>
            <a:off x="1752600" y="953575"/>
            <a:ext cx="5612400" cy="1271150"/>
          </a:xfrm>
          <a:prstGeom prst="rect">
            <a:avLst/>
          </a:prstGeom>
          <a:noFill/>
          <a:ln>
            <a:noFill/>
          </a:ln>
        </p:spPr>
      </p:pic>
      <p:pic>
        <p:nvPicPr>
          <p:cNvPr id="129" name="Google Shape;129;p23"/>
          <p:cNvPicPr preferRelativeResize="0"/>
          <p:nvPr/>
        </p:nvPicPr>
        <p:blipFill>
          <a:blip r:embed="rId4">
            <a:alphaModFix/>
          </a:blip>
          <a:stretch>
            <a:fillRect/>
          </a:stretch>
        </p:blipFill>
        <p:spPr>
          <a:xfrm>
            <a:off x="1778318" y="3443925"/>
            <a:ext cx="5662833" cy="771175"/>
          </a:xfrm>
          <a:prstGeom prst="rect">
            <a:avLst/>
          </a:prstGeom>
          <a:noFill/>
          <a:ln>
            <a:noFill/>
          </a:ln>
        </p:spPr>
      </p:pic>
      <p:sp>
        <p:nvSpPr>
          <p:cNvPr id="130" name="Google Shape;130;p23"/>
          <p:cNvSpPr txBox="1"/>
          <p:nvPr>
            <p:ph type="title"/>
          </p:nvPr>
        </p:nvSpPr>
        <p:spPr>
          <a:xfrm>
            <a:off x="1302300" y="292625"/>
            <a:ext cx="448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urier New"/>
                <a:ea typeface="Courier New"/>
                <a:cs typeface="Courier New"/>
                <a:sym typeface="Courier New"/>
              </a:rPr>
              <a:t>Backdoor Criterion</a:t>
            </a:r>
            <a:endParaRPr b="1">
              <a:latin typeface="Courier New"/>
              <a:ea typeface="Courier New"/>
              <a:cs typeface="Courier New"/>
              <a:sym typeface="Courier New"/>
            </a:endParaRPr>
          </a:p>
        </p:txBody>
      </p:sp>
      <p:sp>
        <p:nvSpPr>
          <p:cNvPr id="131" name="Google Shape;131;p23"/>
          <p:cNvSpPr txBox="1"/>
          <p:nvPr>
            <p:ph type="title"/>
          </p:nvPr>
        </p:nvSpPr>
        <p:spPr>
          <a:xfrm>
            <a:off x="1302300" y="2731025"/>
            <a:ext cx="448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urier New"/>
                <a:ea typeface="Courier New"/>
                <a:cs typeface="Courier New"/>
                <a:sym typeface="Courier New"/>
              </a:rPr>
              <a:t>d-Separation</a:t>
            </a:r>
            <a:endParaRPr b="1">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1219200" y="1819275"/>
            <a:ext cx="6705600" cy="150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urier New"/>
                <a:ea typeface="Courier New"/>
                <a:cs typeface="Courier New"/>
                <a:sym typeface="Courier New"/>
              </a:rPr>
              <a:t>Structural Equation Model (SEM)</a:t>
            </a:r>
            <a:endParaRPr b="1">
              <a:latin typeface="Courier New"/>
              <a:ea typeface="Courier New"/>
              <a:cs typeface="Courier New"/>
              <a:sym typeface="Courier New"/>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Structural Equation Models are models that explain relationships between measured variables and latent variables, and relationships between latent variables. </a:t>
            </a:r>
            <a:br>
              <a:rPr b="1" lang="en" sz="1500">
                <a:solidFill>
                  <a:schemeClr val="dk1"/>
                </a:solidFill>
                <a:latin typeface="Courier New"/>
                <a:ea typeface="Courier New"/>
                <a:cs typeface="Courier New"/>
                <a:sym typeface="Courier New"/>
              </a:rPr>
            </a:br>
            <a:endParaRPr b="1" sz="1500">
              <a:solidFill>
                <a:schemeClr val="dk1"/>
              </a:solidFill>
              <a:latin typeface="Courier New"/>
              <a:ea typeface="Courier New"/>
              <a:cs typeface="Courier New"/>
              <a:sym typeface="Courier New"/>
            </a:endParaRPr>
          </a:p>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Latent variables are variables that, as humans, we understand as a concept, but that cannot be measured directly.</a:t>
            </a:r>
            <a:endParaRPr b="1" sz="1500">
              <a:solidFill>
                <a:schemeClr val="dk1"/>
              </a:solidFill>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b="1" sz="1500">
              <a:solidFill>
                <a:schemeClr val="dk1"/>
              </a:solidFill>
              <a:latin typeface="Courier New"/>
              <a:ea typeface="Courier New"/>
              <a:cs typeface="Courier New"/>
              <a:sym typeface="Courier New"/>
            </a:endParaRPr>
          </a:p>
          <a:p>
            <a:pPr indent="0" lvl="0" marL="0" rtl="0" algn="l">
              <a:spcBef>
                <a:spcPts val="1200"/>
              </a:spcBef>
              <a:spcAft>
                <a:spcPts val="1200"/>
              </a:spcAft>
              <a:buNone/>
            </a:pPr>
            <a:r>
              <a:t/>
            </a:r>
            <a:endParaRPr b="1" sz="1500">
              <a:solidFill>
                <a:schemeClr val="dk1"/>
              </a:solidFill>
              <a:latin typeface="Courier New"/>
              <a:ea typeface="Courier New"/>
              <a:cs typeface="Courier New"/>
              <a:sym typeface="Courier New"/>
            </a:endParaRPr>
          </a:p>
        </p:txBody>
      </p:sp>
      <p:sp>
        <p:nvSpPr>
          <p:cNvPr id="143" name="Google Shape;143;p25"/>
          <p:cNvSpPr txBox="1"/>
          <p:nvPr/>
        </p:nvSpPr>
        <p:spPr>
          <a:xfrm>
            <a:off x="250375" y="4772000"/>
            <a:ext cx="6425400" cy="1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1"/>
                </a:solidFill>
              </a:rPr>
              <a:t>The Causal Foundations of Structural Equation Modeling, J. Pearl, 2021.</a:t>
            </a:r>
            <a:endParaRPr i="1" sz="900">
              <a:solidFill>
                <a:schemeClr val="dk1"/>
              </a:solidFill>
            </a:endParaRPr>
          </a:p>
          <a:p>
            <a:pPr indent="0" lvl="0" marL="0" rtl="0" algn="l">
              <a:spcBef>
                <a:spcPts val="0"/>
              </a:spcBef>
              <a:spcAft>
                <a:spcPts val="0"/>
              </a:spcAft>
              <a:buClr>
                <a:schemeClr val="dk1"/>
              </a:buClr>
              <a:buSzPts val="1100"/>
              <a:buFont typeface="Arial"/>
              <a:buNone/>
            </a:pPr>
            <a:r>
              <a:rPr i="1" lang="en" sz="900">
                <a:solidFill>
                  <a:schemeClr val="dk1"/>
                </a:solidFill>
              </a:rPr>
              <a:t>Structural Equation Modeling, Joos K, Towardsdatascience, 2021.</a:t>
            </a:r>
            <a:endParaRPr i="1" sz="900">
              <a:solidFill>
                <a:schemeClr val="dk1"/>
              </a:solidFill>
            </a:endParaRPr>
          </a:p>
          <a:p>
            <a:pPr indent="0" lvl="0" marL="0" rtl="0" algn="l">
              <a:spcBef>
                <a:spcPts val="0"/>
              </a:spcBef>
              <a:spcAft>
                <a:spcPts val="0"/>
              </a:spcAft>
              <a:buNone/>
            </a:pPr>
            <a:r>
              <a:t/>
            </a:r>
            <a:endParaRPr i="1" sz="9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urier New"/>
                <a:ea typeface="Courier New"/>
                <a:cs typeface="Courier New"/>
                <a:sym typeface="Courier New"/>
              </a:rPr>
              <a:t>Structural Causal Model (SCM)</a:t>
            </a:r>
            <a:endParaRPr b="1">
              <a:latin typeface="Courier New"/>
              <a:ea typeface="Courier New"/>
              <a:cs typeface="Courier New"/>
              <a:sym typeface="Courier New"/>
            </a:endParaRPr>
          </a:p>
        </p:txBody>
      </p:sp>
      <p:sp>
        <p:nvSpPr>
          <p:cNvPr id="149" name="Google Shape;149;p26"/>
          <p:cNvSpPr txBox="1"/>
          <p:nvPr>
            <p:ph idx="1" type="body"/>
          </p:nvPr>
        </p:nvSpPr>
        <p:spPr>
          <a:xfrm>
            <a:off x="311700" y="1533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242424"/>
              </a:buClr>
              <a:buSzPts val="1500"/>
              <a:buFont typeface="Courier New"/>
              <a:buChar char="●"/>
            </a:pPr>
            <a:r>
              <a:rPr b="1" lang="en" sz="1500">
                <a:solidFill>
                  <a:srgbClr val="242424"/>
                </a:solidFill>
                <a:highlight>
                  <a:srgbClr val="FFFFFF"/>
                </a:highlight>
                <a:latin typeface="Courier New"/>
                <a:ea typeface="Courier New"/>
                <a:cs typeface="Courier New"/>
                <a:sym typeface="Courier New"/>
              </a:rPr>
              <a:t>Mathematically, a Structural Causal Model (SCM) consists of a set of Endogenous (V) and a set of Exogenous (U) variables connected by a set of functions (F) that determine the values of the the variables in V based on the values of the variables in U.</a:t>
            </a:r>
            <a:br>
              <a:rPr b="1" lang="en" sz="1500">
                <a:solidFill>
                  <a:srgbClr val="242424"/>
                </a:solidFill>
                <a:highlight>
                  <a:srgbClr val="FFFFFF"/>
                </a:highlight>
                <a:latin typeface="Courier New"/>
                <a:ea typeface="Courier New"/>
                <a:cs typeface="Courier New"/>
                <a:sym typeface="Courier New"/>
              </a:rPr>
            </a:br>
            <a:br>
              <a:rPr b="1" lang="en" sz="1500">
                <a:solidFill>
                  <a:srgbClr val="242424"/>
                </a:solidFill>
                <a:highlight>
                  <a:srgbClr val="FFFFFF"/>
                </a:highlight>
                <a:latin typeface="Courier New"/>
                <a:ea typeface="Courier New"/>
                <a:cs typeface="Courier New"/>
                <a:sym typeface="Courier New"/>
              </a:rPr>
            </a:br>
            <a:endParaRPr b="1" sz="1500">
              <a:solidFill>
                <a:srgbClr val="242424"/>
              </a:solidFill>
              <a:highlight>
                <a:srgbClr val="FFFFFF"/>
              </a:highlight>
              <a:latin typeface="Courier New"/>
              <a:ea typeface="Courier New"/>
              <a:cs typeface="Courier New"/>
              <a:sym typeface="Courier New"/>
            </a:endParaRPr>
          </a:p>
          <a:p>
            <a:pPr indent="-323850" lvl="0" marL="457200" rtl="0" algn="l">
              <a:spcBef>
                <a:spcPts val="0"/>
              </a:spcBef>
              <a:spcAft>
                <a:spcPts val="0"/>
              </a:spcAft>
              <a:buClr>
                <a:srgbClr val="242424"/>
              </a:buClr>
              <a:buSzPts val="1500"/>
              <a:buFont typeface="Courier New"/>
              <a:buChar char="●"/>
            </a:pPr>
            <a:r>
              <a:rPr b="1" lang="en" sz="1500">
                <a:solidFill>
                  <a:srgbClr val="242424"/>
                </a:solidFill>
                <a:highlight>
                  <a:srgbClr val="FFFFFF"/>
                </a:highlight>
                <a:latin typeface="Courier New"/>
                <a:ea typeface="Courier New"/>
                <a:cs typeface="Courier New"/>
                <a:sym typeface="Courier New"/>
              </a:rPr>
              <a:t>Intuitively, if we think of a DAG as representing a flow of information, then the variables U are the inputs to the system, while the variables V are the nodes where that information is processed.</a:t>
            </a:r>
            <a:endParaRPr b="1" sz="1500">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idx="1" type="body"/>
          </p:nvPr>
        </p:nvSpPr>
        <p:spPr>
          <a:xfrm>
            <a:off x="311700" y="1685875"/>
            <a:ext cx="8520600" cy="178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solidFill>
                  <a:schemeClr val="dk1"/>
                </a:solidFill>
                <a:latin typeface="Courier New"/>
                <a:ea typeface="Courier New"/>
                <a:cs typeface="Courier New"/>
                <a:sym typeface="Courier New"/>
              </a:rPr>
              <a:t>“ The idea of autonomy and invariance is deeply </a:t>
            </a:r>
            <a:r>
              <a:rPr b="1" lang="en">
                <a:solidFill>
                  <a:schemeClr val="dk1"/>
                </a:solidFill>
                <a:latin typeface="Courier New"/>
                <a:ea typeface="Courier New"/>
                <a:cs typeface="Courier New"/>
                <a:sym typeface="Courier New"/>
              </a:rPr>
              <a:t>ingrained</a:t>
            </a:r>
            <a:r>
              <a:rPr b="1" lang="en">
                <a:solidFill>
                  <a:schemeClr val="dk1"/>
                </a:solidFill>
                <a:latin typeface="Courier New"/>
                <a:ea typeface="Courier New"/>
                <a:cs typeface="Courier New"/>
                <a:sym typeface="Courier New"/>
              </a:rPr>
              <a:t> in the concept of structural equation models (SEMs) or SCMs. We prefer the latter term, since the term SEM has been used in a number of contexts where the structural assignments are used as algebraic equations rather than assignments”.</a:t>
            </a: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p:txBody>
      </p:sp>
      <p:sp>
        <p:nvSpPr>
          <p:cNvPr id="155" name="Google Shape;155;p27"/>
          <p:cNvSpPr txBox="1"/>
          <p:nvPr/>
        </p:nvSpPr>
        <p:spPr>
          <a:xfrm>
            <a:off x="5690775" y="3588000"/>
            <a:ext cx="3096900" cy="5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dk2"/>
                </a:solidFill>
              </a:rPr>
              <a:t>~ Elements of Causal Inference, Peters et al.</a:t>
            </a:r>
            <a:endParaRPr i="1" sz="11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urier New"/>
                <a:ea typeface="Courier New"/>
                <a:cs typeface="Courier New"/>
                <a:sym typeface="Courier New"/>
              </a:rPr>
              <a:t>Semi-Markov Models</a:t>
            </a:r>
            <a:endParaRPr b="1">
              <a:latin typeface="Courier New"/>
              <a:ea typeface="Courier New"/>
              <a:cs typeface="Courier New"/>
              <a:sym typeface="Courier New"/>
            </a:endParaRPr>
          </a:p>
        </p:txBody>
      </p:sp>
      <p:pic>
        <p:nvPicPr>
          <p:cNvPr id="161" name="Google Shape;161;p28"/>
          <p:cNvPicPr preferRelativeResize="0"/>
          <p:nvPr/>
        </p:nvPicPr>
        <p:blipFill>
          <a:blip r:embed="rId3">
            <a:alphaModFix/>
          </a:blip>
          <a:stretch>
            <a:fillRect/>
          </a:stretch>
        </p:blipFill>
        <p:spPr>
          <a:xfrm>
            <a:off x="870300" y="1308850"/>
            <a:ext cx="8121301" cy="2520050"/>
          </a:xfrm>
          <a:prstGeom prst="rect">
            <a:avLst/>
          </a:prstGeom>
          <a:noFill/>
          <a:ln>
            <a:noFill/>
          </a:ln>
        </p:spPr>
      </p:pic>
      <p:sp>
        <p:nvSpPr>
          <p:cNvPr id="162" name="Google Shape;162;p28"/>
          <p:cNvSpPr txBox="1"/>
          <p:nvPr/>
        </p:nvSpPr>
        <p:spPr>
          <a:xfrm>
            <a:off x="250375" y="4816350"/>
            <a:ext cx="69747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1"/>
                </a:solidFill>
              </a:rPr>
              <a:t>Finding Valid Adjustments under Non-ignorability with Minimal DAG Knowledge, Shah et al, 2022</a:t>
            </a:r>
            <a:endParaRPr i="1" sz="900">
              <a:solidFill>
                <a:schemeClr val="dk1"/>
              </a:solidFill>
            </a:endParaRPr>
          </a:p>
        </p:txBody>
      </p:sp>
      <p:sp>
        <p:nvSpPr>
          <p:cNvPr id="163" name="Google Shape;163;p28"/>
          <p:cNvSpPr txBox="1"/>
          <p:nvPr/>
        </p:nvSpPr>
        <p:spPr>
          <a:xfrm>
            <a:off x="250375" y="4593450"/>
            <a:ext cx="66405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*In a semi-Markovian model, unobserved variables with only one or no children are omitted.</a:t>
            </a:r>
            <a:endParaRPr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p:cNvPicPr preferRelativeResize="0"/>
          <p:nvPr/>
        </p:nvPicPr>
        <p:blipFill>
          <a:blip r:embed="rId3">
            <a:alphaModFix/>
          </a:blip>
          <a:stretch>
            <a:fillRect/>
          </a:stretch>
        </p:blipFill>
        <p:spPr>
          <a:xfrm>
            <a:off x="152400" y="-2826"/>
            <a:ext cx="3789501" cy="3937776"/>
          </a:xfrm>
          <a:prstGeom prst="rect">
            <a:avLst/>
          </a:prstGeom>
          <a:noFill/>
          <a:ln>
            <a:noFill/>
          </a:ln>
        </p:spPr>
      </p:pic>
      <p:pic>
        <p:nvPicPr>
          <p:cNvPr id="169" name="Google Shape;169;p29"/>
          <p:cNvPicPr preferRelativeResize="0"/>
          <p:nvPr/>
        </p:nvPicPr>
        <p:blipFill>
          <a:blip r:embed="rId4">
            <a:alphaModFix/>
          </a:blip>
          <a:stretch>
            <a:fillRect/>
          </a:stretch>
        </p:blipFill>
        <p:spPr>
          <a:xfrm>
            <a:off x="4450140" y="195000"/>
            <a:ext cx="4030309" cy="3800602"/>
          </a:xfrm>
          <a:prstGeom prst="rect">
            <a:avLst/>
          </a:prstGeom>
          <a:noFill/>
          <a:ln>
            <a:noFill/>
          </a:ln>
        </p:spPr>
      </p:pic>
      <p:pic>
        <p:nvPicPr>
          <p:cNvPr id="170" name="Google Shape;170;p29"/>
          <p:cNvPicPr preferRelativeResize="0"/>
          <p:nvPr/>
        </p:nvPicPr>
        <p:blipFill>
          <a:blip r:embed="rId5">
            <a:alphaModFix/>
          </a:blip>
          <a:stretch>
            <a:fillRect/>
          </a:stretch>
        </p:blipFill>
        <p:spPr>
          <a:xfrm>
            <a:off x="4320076" y="957475"/>
            <a:ext cx="4802801" cy="4186024"/>
          </a:xfrm>
          <a:prstGeom prst="rect">
            <a:avLst/>
          </a:prstGeom>
          <a:noFill/>
          <a:ln>
            <a:noFill/>
          </a:ln>
        </p:spPr>
      </p:pic>
      <p:pic>
        <p:nvPicPr>
          <p:cNvPr id="171" name="Google Shape;171;p29"/>
          <p:cNvPicPr preferRelativeResize="0"/>
          <p:nvPr/>
        </p:nvPicPr>
        <p:blipFill>
          <a:blip r:embed="rId6">
            <a:alphaModFix/>
          </a:blip>
          <a:stretch>
            <a:fillRect/>
          </a:stretch>
        </p:blipFill>
        <p:spPr>
          <a:xfrm>
            <a:off x="945174" y="2285649"/>
            <a:ext cx="4030301" cy="285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urier New"/>
                <a:ea typeface="Courier New"/>
                <a:cs typeface="Courier New"/>
                <a:sym typeface="Courier New"/>
              </a:rPr>
              <a:t>Semi-Markov Models</a:t>
            </a:r>
            <a:endParaRPr b="1">
              <a:latin typeface="Courier New"/>
              <a:ea typeface="Courier New"/>
              <a:cs typeface="Courier New"/>
              <a:sym typeface="Courier New"/>
            </a:endParaRPr>
          </a:p>
        </p:txBody>
      </p:sp>
      <p:sp>
        <p:nvSpPr>
          <p:cNvPr id="177" name="Google Shape;177;p30"/>
          <p:cNvSpPr txBox="1"/>
          <p:nvPr/>
        </p:nvSpPr>
        <p:spPr>
          <a:xfrm>
            <a:off x="250375" y="4816350"/>
            <a:ext cx="69747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1"/>
                </a:solidFill>
              </a:rPr>
              <a:t>Finding Valid Adjustments under Non-ignorability with Minimal DAG Knowledge, Shah et al, 2022</a:t>
            </a:r>
            <a:endParaRPr i="1" sz="900">
              <a:solidFill>
                <a:schemeClr val="dk1"/>
              </a:solidFill>
            </a:endParaRPr>
          </a:p>
        </p:txBody>
      </p:sp>
      <p:sp>
        <p:nvSpPr>
          <p:cNvPr id="178" name="Google Shape;178;p30"/>
          <p:cNvSpPr txBox="1"/>
          <p:nvPr/>
        </p:nvSpPr>
        <p:spPr>
          <a:xfrm>
            <a:off x="250375" y="4593450"/>
            <a:ext cx="66405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*In a semi-Markovian model, unobserved variables with only one or no children are omitted.</a:t>
            </a:r>
            <a:endParaRPr sz="1200">
              <a:solidFill>
                <a:schemeClr val="dk1"/>
              </a:solidFill>
            </a:endParaRPr>
          </a:p>
        </p:txBody>
      </p:sp>
      <p:pic>
        <p:nvPicPr>
          <p:cNvPr id="179" name="Google Shape;179;p30"/>
          <p:cNvPicPr preferRelativeResize="0"/>
          <p:nvPr/>
        </p:nvPicPr>
        <p:blipFill>
          <a:blip r:embed="rId3">
            <a:alphaModFix/>
          </a:blip>
          <a:stretch>
            <a:fillRect/>
          </a:stretch>
        </p:blipFill>
        <p:spPr>
          <a:xfrm>
            <a:off x="5410200" y="1410950"/>
            <a:ext cx="3157809" cy="2061350"/>
          </a:xfrm>
          <a:prstGeom prst="rect">
            <a:avLst/>
          </a:prstGeom>
          <a:noFill/>
          <a:ln>
            <a:noFill/>
          </a:ln>
        </p:spPr>
      </p:pic>
      <p:pic>
        <p:nvPicPr>
          <p:cNvPr id="180" name="Google Shape;180;p30"/>
          <p:cNvPicPr preferRelativeResize="0"/>
          <p:nvPr/>
        </p:nvPicPr>
        <p:blipFill>
          <a:blip r:embed="rId4">
            <a:alphaModFix/>
          </a:blip>
          <a:stretch>
            <a:fillRect/>
          </a:stretch>
        </p:blipFill>
        <p:spPr>
          <a:xfrm>
            <a:off x="407675" y="1430600"/>
            <a:ext cx="3629500" cy="2061350"/>
          </a:xfrm>
          <a:prstGeom prst="rect">
            <a:avLst/>
          </a:prstGeom>
          <a:noFill/>
          <a:ln>
            <a:noFill/>
          </a:ln>
        </p:spPr>
      </p:pic>
      <p:sp>
        <p:nvSpPr>
          <p:cNvPr id="181" name="Google Shape;181;p30"/>
          <p:cNvSpPr/>
          <p:nvPr/>
        </p:nvSpPr>
        <p:spPr>
          <a:xfrm>
            <a:off x="4275000" y="2171475"/>
            <a:ext cx="1065000" cy="479100"/>
          </a:xfrm>
          <a:prstGeom prst="rightArrow">
            <a:avLst>
              <a:gd fmla="val 50000" name="adj1"/>
              <a:gd fmla="val 50000" name="adj2"/>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chemeClr val="dk1"/>
                </a:solidFill>
                <a:latin typeface="Courier New"/>
                <a:ea typeface="Courier New"/>
                <a:cs typeface="Courier New"/>
                <a:sym typeface="Courier New"/>
              </a:rPr>
              <a:t>This can broadly be classified as the Pearlian Framework of Causal Inference, developed by the renowned Computer Scientist, Judea Pearl.</a:t>
            </a:r>
            <a:br>
              <a:rPr b="1" lang="en" sz="1500">
                <a:solidFill>
                  <a:schemeClr val="dk1"/>
                </a:solidFill>
                <a:latin typeface="Courier New"/>
                <a:ea typeface="Courier New"/>
                <a:cs typeface="Courier New"/>
                <a:sym typeface="Courier New"/>
              </a:rPr>
            </a:br>
            <a:endParaRPr b="1" sz="1500">
              <a:solidFill>
                <a:schemeClr val="dk1"/>
              </a:solidFill>
              <a:latin typeface="Courier New"/>
              <a:ea typeface="Courier New"/>
              <a:cs typeface="Courier New"/>
              <a:sym typeface="Courier New"/>
            </a:endParaRPr>
          </a:p>
          <a:p>
            <a:pPr indent="-323850" lvl="0" marL="457200" rtl="0" algn="l">
              <a:spcBef>
                <a:spcPts val="120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However, assuming that the causal graph is always fully available is a very strong assumption.</a:t>
            </a:r>
            <a:br>
              <a:rPr b="1" lang="en" sz="1500">
                <a:solidFill>
                  <a:schemeClr val="dk1"/>
                </a:solidFill>
                <a:latin typeface="Courier New"/>
                <a:ea typeface="Courier New"/>
                <a:cs typeface="Courier New"/>
                <a:sym typeface="Courier New"/>
              </a:rPr>
            </a:br>
            <a:endParaRPr b="1" sz="1500">
              <a:solidFill>
                <a:schemeClr val="dk1"/>
              </a:solidFill>
              <a:latin typeface="Courier New"/>
              <a:ea typeface="Courier New"/>
              <a:cs typeface="Courier New"/>
              <a:sym typeface="Courier New"/>
            </a:endParaRPr>
          </a:p>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Secondly, this approach is often difficult to follow in case of data-centric processes.</a:t>
            </a:r>
            <a:endParaRPr b="1" sz="1500">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3000">
                <a:highlight>
                  <a:srgbClr val="FFFFFF"/>
                </a:highlight>
                <a:latin typeface="Courier New"/>
                <a:ea typeface="Courier New"/>
                <a:cs typeface="Courier New"/>
                <a:sym typeface="Courier New"/>
              </a:rPr>
              <a:t>What is causal inference?						</a:t>
            </a:r>
            <a:endParaRPr b="1" sz="3000">
              <a:highlight>
                <a:srgbClr val="FFFFFF"/>
              </a:highlight>
              <a:latin typeface="Courier New"/>
              <a:ea typeface="Courier New"/>
              <a:cs typeface="Courier New"/>
              <a:sym typeface="Courier New"/>
            </a:endParaRPr>
          </a:p>
          <a:p>
            <a:pPr indent="0" lvl="0" marL="0" rtl="0" algn="l">
              <a:spcBef>
                <a:spcPts val="120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indent="-330200" lvl="0" marL="457200" rtl="0" algn="l">
              <a:spcBef>
                <a:spcPts val="1200"/>
              </a:spcBef>
              <a:spcAft>
                <a:spcPts val="0"/>
              </a:spcAft>
              <a:buClr>
                <a:schemeClr val="dk1"/>
              </a:buClr>
              <a:buSzPts val="1600"/>
              <a:buFont typeface="Courier New"/>
              <a:buChar char="●"/>
            </a:pPr>
            <a:r>
              <a:rPr b="1" lang="en" sz="1600">
                <a:solidFill>
                  <a:schemeClr val="dk1"/>
                </a:solidFill>
                <a:highlight>
                  <a:srgbClr val="FFFFFF"/>
                </a:highlight>
                <a:latin typeface="Courier New"/>
                <a:ea typeface="Courier New"/>
                <a:cs typeface="Courier New"/>
                <a:sym typeface="Courier New"/>
              </a:rPr>
              <a:t>Inferring the effects of any treatment/policy/intervention/etc.</a:t>
            </a:r>
            <a:br>
              <a:rPr b="1" lang="en" sz="1600">
                <a:solidFill>
                  <a:schemeClr val="dk1"/>
                </a:solidFill>
                <a:highlight>
                  <a:srgbClr val="FFFFFF"/>
                </a:highlight>
                <a:latin typeface="Courier New"/>
                <a:ea typeface="Courier New"/>
                <a:cs typeface="Courier New"/>
                <a:sym typeface="Courier New"/>
              </a:rPr>
            </a:br>
            <a:endParaRPr b="1" sz="1600">
              <a:solidFill>
                <a:schemeClr val="dk1"/>
              </a:solidFill>
              <a:highlight>
                <a:srgbClr val="FFFFFF"/>
              </a:highlight>
              <a:latin typeface="Courier New"/>
              <a:ea typeface="Courier New"/>
              <a:cs typeface="Courier New"/>
              <a:sym typeface="Courier New"/>
            </a:endParaRPr>
          </a:p>
          <a:p>
            <a:pPr indent="-330200" lvl="0" marL="457200" rtl="0" algn="l">
              <a:spcBef>
                <a:spcPts val="0"/>
              </a:spcBef>
              <a:spcAft>
                <a:spcPts val="0"/>
              </a:spcAft>
              <a:buClr>
                <a:schemeClr val="dk1"/>
              </a:buClr>
              <a:buSzPts val="1600"/>
              <a:buFont typeface="Courier New"/>
              <a:buChar char="●"/>
            </a:pPr>
            <a:r>
              <a:rPr b="1" lang="en" sz="1600">
                <a:solidFill>
                  <a:schemeClr val="dk1"/>
                </a:solidFill>
                <a:highlight>
                  <a:srgbClr val="FFFFFF"/>
                </a:highlight>
                <a:latin typeface="Courier New"/>
                <a:ea typeface="Courier New"/>
                <a:cs typeface="Courier New"/>
                <a:sym typeface="Courier New"/>
              </a:rPr>
              <a:t>Examples:</a:t>
            </a:r>
            <a:endParaRPr b="1" sz="1600">
              <a:solidFill>
                <a:schemeClr val="dk1"/>
              </a:solidFill>
              <a:highlight>
                <a:srgbClr val="FFFFFF"/>
              </a:highlight>
              <a:latin typeface="Courier New"/>
              <a:ea typeface="Courier New"/>
              <a:cs typeface="Courier New"/>
              <a:sym typeface="Courier New"/>
            </a:endParaRPr>
          </a:p>
          <a:p>
            <a:pPr indent="-330200" lvl="1" marL="914400" rtl="0" algn="l">
              <a:spcBef>
                <a:spcPts val="0"/>
              </a:spcBef>
              <a:spcAft>
                <a:spcPts val="0"/>
              </a:spcAft>
              <a:buClr>
                <a:schemeClr val="dk1"/>
              </a:buClr>
              <a:buSzPts val="1600"/>
              <a:buFont typeface="Courier New"/>
              <a:buChar char="○"/>
            </a:pPr>
            <a:r>
              <a:rPr b="1" lang="en" sz="1600">
                <a:solidFill>
                  <a:schemeClr val="dk1"/>
                </a:solidFill>
                <a:highlight>
                  <a:srgbClr val="FFFFFF"/>
                </a:highlight>
                <a:latin typeface="Courier New"/>
                <a:ea typeface="Courier New"/>
                <a:cs typeface="Courier New"/>
                <a:sym typeface="Courier New"/>
              </a:rPr>
              <a:t>Effect of treatment on a disease</a:t>
            </a:r>
            <a:endParaRPr b="1" sz="1600">
              <a:solidFill>
                <a:schemeClr val="dk1"/>
              </a:solidFill>
              <a:highlight>
                <a:srgbClr val="FFFFFF"/>
              </a:highlight>
              <a:latin typeface="Courier New"/>
              <a:ea typeface="Courier New"/>
              <a:cs typeface="Courier New"/>
              <a:sym typeface="Courier New"/>
            </a:endParaRPr>
          </a:p>
          <a:p>
            <a:pPr indent="-330200" lvl="1" marL="914400" rtl="0" algn="l">
              <a:spcBef>
                <a:spcPts val="0"/>
              </a:spcBef>
              <a:spcAft>
                <a:spcPts val="0"/>
              </a:spcAft>
              <a:buClr>
                <a:schemeClr val="dk1"/>
              </a:buClr>
              <a:buSzPts val="1600"/>
              <a:buFont typeface="Courier New"/>
              <a:buChar char="○"/>
            </a:pPr>
            <a:r>
              <a:rPr b="1" lang="en" sz="1600">
                <a:solidFill>
                  <a:schemeClr val="dk1"/>
                </a:solidFill>
                <a:highlight>
                  <a:srgbClr val="FFFFFF"/>
                </a:highlight>
                <a:latin typeface="Courier New"/>
                <a:ea typeface="Courier New"/>
                <a:cs typeface="Courier New"/>
                <a:sym typeface="Courier New"/>
              </a:rPr>
              <a:t>Effect of climate change policy on emissions</a:t>
            </a:r>
            <a:endParaRPr b="1" sz="1600">
              <a:solidFill>
                <a:schemeClr val="dk1"/>
              </a:solidFill>
              <a:highlight>
                <a:srgbClr val="FFFFFF"/>
              </a:highlight>
              <a:latin typeface="Courier New"/>
              <a:ea typeface="Courier New"/>
              <a:cs typeface="Courier New"/>
              <a:sym typeface="Courier New"/>
            </a:endParaRPr>
          </a:p>
          <a:p>
            <a:pPr indent="-330200" lvl="1" marL="914400" rtl="0" algn="l">
              <a:spcBef>
                <a:spcPts val="0"/>
              </a:spcBef>
              <a:spcAft>
                <a:spcPts val="0"/>
              </a:spcAft>
              <a:buClr>
                <a:schemeClr val="dk1"/>
              </a:buClr>
              <a:buSzPts val="1600"/>
              <a:buFont typeface="Courier New"/>
              <a:buChar char="○"/>
            </a:pPr>
            <a:r>
              <a:rPr b="1" lang="en" sz="1600">
                <a:solidFill>
                  <a:schemeClr val="dk1"/>
                </a:solidFill>
                <a:highlight>
                  <a:srgbClr val="FFFFFF"/>
                </a:highlight>
                <a:latin typeface="Courier New"/>
                <a:ea typeface="Courier New"/>
                <a:cs typeface="Courier New"/>
                <a:sym typeface="Courier New"/>
              </a:rPr>
              <a:t>Effect of social media on mental health </a:t>
            </a:r>
            <a:br>
              <a:rPr b="1" lang="en" sz="1600">
                <a:solidFill>
                  <a:schemeClr val="dk1"/>
                </a:solidFill>
                <a:highlight>
                  <a:srgbClr val="FFFFFF"/>
                </a:highlight>
                <a:latin typeface="Courier New"/>
                <a:ea typeface="Courier New"/>
                <a:cs typeface="Courier New"/>
                <a:sym typeface="Courier New"/>
              </a:rPr>
            </a:br>
            <a:endParaRPr b="1" sz="1600">
              <a:solidFill>
                <a:schemeClr val="dk1"/>
              </a:solidFill>
              <a:highlight>
                <a:srgbClr val="FFFFFF"/>
              </a:highlight>
              <a:latin typeface="Courier New"/>
              <a:ea typeface="Courier New"/>
              <a:cs typeface="Courier New"/>
              <a:sym typeface="Courier New"/>
            </a:endParaRPr>
          </a:p>
          <a:p>
            <a:pPr indent="-330200" lvl="0" marL="457200" rtl="0" algn="l">
              <a:spcBef>
                <a:spcPts val="0"/>
              </a:spcBef>
              <a:spcAft>
                <a:spcPts val="0"/>
              </a:spcAft>
              <a:buClr>
                <a:schemeClr val="dk1"/>
              </a:buClr>
              <a:buSzPts val="1600"/>
              <a:buFont typeface="Courier New"/>
              <a:buChar char="●"/>
            </a:pPr>
            <a:r>
              <a:rPr b="1" lang="en" sz="1600">
                <a:solidFill>
                  <a:schemeClr val="dk1"/>
                </a:solidFill>
                <a:highlight>
                  <a:srgbClr val="FFFFFF"/>
                </a:highlight>
                <a:latin typeface="Courier New"/>
                <a:ea typeface="Courier New"/>
                <a:cs typeface="Courier New"/>
                <a:sym typeface="Courier New"/>
              </a:rPr>
              <a:t>Why is this tough to achieve?</a:t>
            </a:r>
            <a:endParaRPr b="1" sz="1600">
              <a:solidFill>
                <a:schemeClr val="dk1"/>
              </a:solidFill>
              <a:highlight>
                <a:srgbClr val="FFFFFF"/>
              </a:highlight>
              <a:latin typeface="Courier New"/>
              <a:ea typeface="Courier New"/>
              <a:cs typeface="Courier New"/>
              <a:sym typeface="Courier New"/>
            </a:endParaRPr>
          </a:p>
        </p:txBody>
      </p:sp>
      <p:sp>
        <p:nvSpPr>
          <p:cNvPr id="62" name="Google Shape;62;p14"/>
          <p:cNvSpPr txBox="1"/>
          <p:nvPr/>
        </p:nvSpPr>
        <p:spPr>
          <a:xfrm>
            <a:off x="253275" y="4603450"/>
            <a:ext cx="5148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solidFill>
                  <a:schemeClr val="hlink"/>
                </a:solidFill>
                <a:latin typeface="Courier New"/>
                <a:ea typeface="Courier New"/>
                <a:cs typeface="Courier New"/>
                <a:sym typeface="Courier New"/>
                <a:hlinkClick r:id="rId3"/>
              </a:rPr>
              <a:t>Reference: Causal Inference by Brady Neal</a:t>
            </a:r>
            <a:endParaRPr b="1" sz="1000">
              <a:solidFill>
                <a:schemeClr val="dk1"/>
              </a:solidFill>
              <a:latin typeface="Courier New"/>
              <a:ea typeface="Courier New"/>
              <a:cs typeface="Courier New"/>
              <a:sym typeface="Courier New"/>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T</a:t>
            </a:r>
            <a:r>
              <a:rPr b="1" lang="en" sz="1500">
                <a:solidFill>
                  <a:schemeClr val="dk1"/>
                </a:solidFill>
                <a:latin typeface="Courier New"/>
                <a:ea typeface="Courier New"/>
                <a:cs typeface="Courier New"/>
                <a:sym typeface="Courier New"/>
              </a:rPr>
              <a:t>he Pearlian framework commonly assumes structural knowledge (provided by an expert) in the form of directed acyclic graphs and provides graphical criteria such as the back-door criterion to identify the valid adjustment sets.</a:t>
            </a:r>
            <a:br>
              <a:rPr b="1" lang="en" sz="1500">
                <a:solidFill>
                  <a:schemeClr val="dk1"/>
                </a:solidFill>
                <a:latin typeface="Courier New"/>
                <a:ea typeface="Courier New"/>
                <a:cs typeface="Courier New"/>
                <a:sym typeface="Courier New"/>
              </a:rPr>
            </a:br>
            <a:br>
              <a:rPr b="1" lang="en" sz="1500">
                <a:solidFill>
                  <a:schemeClr val="dk1"/>
                </a:solidFill>
                <a:latin typeface="Courier New"/>
                <a:ea typeface="Courier New"/>
                <a:cs typeface="Courier New"/>
                <a:sym typeface="Courier New"/>
              </a:rPr>
            </a:br>
            <a:endParaRPr b="1" sz="1500">
              <a:solidFill>
                <a:schemeClr val="dk1"/>
              </a:solidFill>
              <a:latin typeface="Courier New"/>
              <a:ea typeface="Courier New"/>
              <a:cs typeface="Courier New"/>
              <a:sym typeface="Courier New"/>
            </a:endParaRPr>
          </a:p>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These valid adjustment sets are a minimal subset, Z of the covariates X. If we condition on this set Z, then the causal effect (T -&gt; Y) can be isolated, and we can directly calculate the treatment effect.</a:t>
            </a:r>
            <a:endParaRPr b="1" sz="1500">
              <a:solidFill>
                <a:schemeClr val="dk1"/>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urier New"/>
                <a:ea typeface="Courier New"/>
                <a:cs typeface="Courier New"/>
                <a:sym typeface="Courier New"/>
              </a:rPr>
              <a:t>Potential Outcomes &amp; Interventions</a:t>
            </a:r>
            <a:endParaRPr b="1">
              <a:latin typeface="Courier New"/>
              <a:ea typeface="Courier New"/>
              <a:cs typeface="Courier New"/>
              <a:sym typeface="Courier New"/>
            </a:endParaRPr>
          </a:p>
        </p:txBody>
      </p:sp>
      <p:pic>
        <p:nvPicPr>
          <p:cNvPr id="197" name="Google Shape;197;p33"/>
          <p:cNvPicPr preferRelativeResize="0"/>
          <p:nvPr/>
        </p:nvPicPr>
        <p:blipFill>
          <a:blip r:embed="rId3">
            <a:alphaModFix/>
          </a:blip>
          <a:stretch>
            <a:fillRect/>
          </a:stretch>
        </p:blipFill>
        <p:spPr>
          <a:xfrm>
            <a:off x="762000" y="1470301"/>
            <a:ext cx="7614177" cy="3286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3" name="Google Shape;20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34"/>
          <p:cNvPicPr preferRelativeResize="0"/>
          <p:nvPr/>
        </p:nvPicPr>
        <p:blipFill>
          <a:blip r:embed="rId3">
            <a:alphaModFix/>
          </a:blip>
          <a:stretch>
            <a:fillRect/>
          </a:stretch>
        </p:blipFill>
        <p:spPr>
          <a:xfrm>
            <a:off x="609600" y="712924"/>
            <a:ext cx="7980614" cy="3638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urier New"/>
                <a:ea typeface="Courier New"/>
                <a:cs typeface="Courier New"/>
                <a:sym typeface="Courier New"/>
              </a:rPr>
              <a:t>The Ignorability Assumption</a:t>
            </a:r>
            <a:endParaRPr b="1">
              <a:latin typeface="Courier New"/>
              <a:ea typeface="Courier New"/>
              <a:cs typeface="Courier New"/>
              <a:sym typeface="Courier New"/>
            </a:endParaRPr>
          </a:p>
        </p:txBody>
      </p:sp>
      <p:sp>
        <p:nvSpPr>
          <p:cNvPr id="210" name="Google Shape;210;p35"/>
          <p:cNvSpPr txBox="1"/>
          <p:nvPr/>
        </p:nvSpPr>
        <p:spPr>
          <a:xfrm>
            <a:off x="465350" y="1129900"/>
            <a:ext cx="8208900" cy="3710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In statistics, ignorability is a feature of an experiment design whereby the method of data collection (and the nature of missing data) does not depend on the missing data.</a:t>
            </a:r>
            <a:br>
              <a:rPr b="1" lang="en" sz="1500">
                <a:solidFill>
                  <a:schemeClr val="dk1"/>
                </a:solidFill>
                <a:latin typeface="Courier New"/>
                <a:ea typeface="Courier New"/>
                <a:cs typeface="Courier New"/>
                <a:sym typeface="Courier New"/>
              </a:rPr>
            </a:br>
            <a:br>
              <a:rPr b="1" lang="en" sz="1500">
                <a:solidFill>
                  <a:schemeClr val="dk1"/>
                </a:solidFill>
                <a:latin typeface="Courier New"/>
                <a:ea typeface="Courier New"/>
                <a:cs typeface="Courier New"/>
                <a:sym typeface="Courier New"/>
              </a:rPr>
            </a:br>
            <a:endParaRPr b="1" sz="1500">
              <a:solidFill>
                <a:schemeClr val="dk1"/>
              </a:solidFill>
              <a:latin typeface="Courier New"/>
              <a:ea typeface="Courier New"/>
              <a:cs typeface="Courier New"/>
              <a:sym typeface="Courier New"/>
            </a:endParaRPr>
          </a:p>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What this essentially means is that, all relevant features pertaining to a dataset are recorded within.</a:t>
            </a:r>
            <a:br>
              <a:rPr b="1" lang="en" sz="1500">
                <a:solidFill>
                  <a:schemeClr val="dk1"/>
                </a:solidFill>
                <a:latin typeface="Courier New"/>
                <a:ea typeface="Courier New"/>
                <a:cs typeface="Courier New"/>
                <a:sym typeface="Courier New"/>
              </a:rPr>
            </a:br>
            <a:br>
              <a:rPr b="1" lang="en" sz="1500">
                <a:solidFill>
                  <a:schemeClr val="dk1"/>
                </a:solidFill>
                <a:latin typeface="Courier New"/>
                <a:ea typeface="Courier New"/>
                <a:cs typeface="Courier New"/>
                <a:sym typeface="Courier New"/>
              </a:rPr>
            </a:br>
            <a:endParaRPr b="1" sz="1500">
              <a:solidFill>
                <a:schemeClr val="dk1"/>
              </a:solidFill>
              <a:latin typeface="Courier New"/>
              <a:ea typeface="Courier New"/>
              <a:cs typeface="Courier New"/>
              <a:sym typeface="Courier New"/>
            </a:endParaRPr>
          </a:p>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Mathematically, we can say that;</a:t>
            </a:r>
            <a:endParaRPr b="1" sz="1500">
              <a:solidFill>
                <a:schemeClr val="dk1"/>
              </a:solidFill>
              <a:latin typeface="Courier New"/>
              <a:ea typeface="Courier New"/>
              <a:cs typeface="Courier New"/>
              <a:sym typeface="Courier New"/>
            </a:endParaRPr>
          </a:p>
          <a:p>
            <a:pPr indent="0" lvl="0" marL="914400" rtl="0" algn="l">
              <a:spcBef>
                <a:spcPts val="0"/>
              </a:spcBef>
              <a:spcAft>
                <a:spcPts val="0"/>
              </a:spcAft>
              <a:buNone/>
            </a:pPr>
            <a:r>
              <a:t/>
            </a:r>
            <a:endParaRPr b="1" sz="1500">
              <a:solidFill>
                <a:schemeClr val="dk1"/>
              </a:solidFill>
              <a:latin typeface="Courier New"/>
              <a:ea typeface="Courier New"/>
              <a:cs typeface="Courier New"/>
              <a:sym typeface="Courier New"/>
            </a:endParaRPr>
          </a:p>
        </p:txBody>
      </p:sp>
      <p:pic>
        <p:nvPicPr>
          <p:cNvPr id="211" name="Google Shape;211;p35"/>
          <p:cNvPicPr preferRelativeResize="0"/>
          <p:nvPr/>
        </p:nvPicPr>
        <p:blipFill>
          <a:blip r:embed="rId3">
            <a:alphaModFix/>
          </a:blip>
          <a:stretch>
            <a:fillRect/>
          </a:stretch>
        </p:blipFill>
        <p:spPr>
          <a:xfrm>
            <a:off x="3167000" y="3638550"/>
            <a:ext cx="2167000" cy="742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6"/>
          <p:cNvPicPr preferRelativeResize="0"/>
          <p:nvPr/>
        </p:nvPicPr>
        <p:blipFill rotWithShape="1">
          <a:blip r:embed="rId3">
            <a:alphaModFix/>
          </a:blip>
          <a:srcRect b="0" l="0" r="0" t="0"/>
          <a:stretch/>
        </p:blipFill>
        <p:spPr>
          <a:xfrm>
            <a:off x="228600" y="101525"/>
            <a:ext cx="8858274" cy="4484374"/>
          </a:xfrm>
          <a:prstGeom prst="rect">
            <a:avLst/>
          </a:prstGeom>
          <a:noFill/>
          <a:ln>
            <a:noFill/>
          </a:ln>
        </p:spPr>
      </p:pic>
      <p:sp>
        <p:nvSpPr>
          <p:cNvPr id="217" name="Google Shape;217;p36"/>
          <p:cNvSpPr txBox="1"/>
          <p:nvPr/>
        </p:nvSpPr>
        <p:spPr>
          <a:xfrm>
            <a:off x="184700" y="4772850"/>
            <a:ext cx="8932200" cy="2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1" lang="en" sz="600" u="none" cap="none" strike="noStrike">
                <a:solidFill>
                  <a:srgbClr val="222222"/>
                </a:solidFill>
                <a:highlight>
                  <a:srgbClr val="FFFFFF"/>
                </a:highlight>
                <a:latin typeface="Courier New"/>
                <a:ea typeface="Courier New"/>
                <a:cs typeface="Courier New"/>
                <a:sym typeface="Courier New"/>
              </a:rPr>
              <a:t>Curth, A. and van der Schaar, M., 2021, March. Nonparametric estimation of heterogeneous treatment effects: From theory to learning algorithms.</a:t>
            </a:r>
            <a:endParaRPr b="1" i="1" sz="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1" sz="10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7"/>
          <p:cNvPicPr preferRelativeResize="0"/>
          <p:nvPr/>
        </p:nvPicPr>
        <p:blipFill rotWithShape="1">
          <a:blip r:embed="rId3">
            <a:alphaModFix/>
          </a:blip>
          <a:srcRect b="0" l="0" r="0" t="0"/>
          <a:stretch/>
        </p:blipFill>
        <p:spPr>
          <a:xfrm>
            <a:off x="1190100" y="271150"/>
            <a:ext cx="6412751" cy="4617199"/>
          </a:xfrm>
          <a:prstGeom prst="rect">
            <a:avLst/>
          </a:prstGeom>
          <a:noFill/>
          <a:ln>
            <a:noFill/>
          </a:ln>
        </p:spPr>
      </p:pic>
      <p:sp>
        <p:nvSpPr>
          <p:cNvPr id="223" name="Google Shape;223;p37"/>
          <p:cNvSpPr/>
          <p:nvPr/>
        </p:nvSpPr>
        <p:spPr>
          <a:xfrm>
            <a:off x="1070475" y="214275"/>
            <a:ext cx="414000" cy="30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7"/>
          <p:cNvSpPr/>
          <p:nvPr/>
        </p:nvSpPr>
        <p:spPr>
          <a:xfrm>
            <a:off x="1070475" y="2271675"/>
            <a:ext cx="414000" cy="30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idx="1" type="body"/>
          </p:nvPr>
        </p:nvSpPr>
        <p:spPr>
          <a:xfrm>
            <a:off x="311700" y="10000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This framework is more famous amongst Machine Learning Scientists, while the former one is better appreciated by the Statisticians.</a:t>
            </a: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However, assuming ignorability in all use cases can be limiting. Hence, both frameworks come with a strong set of conditions. </a:t>
            </a: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The framework to be used can however be determined by the type of data and the inference / mining task to be performed.</a:t>
            </a:r>
            <a:endParaRPr b="1">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Now that we have looked at the two main frameworks of causal inference, we can start </a:t>
            </a:r>
            <a:r>
              <a:rPr b="1" lang="en">
                <a:solidFill>
                  <a:schemeClr val="dk1"/>
                </a:solidFill>
                <a:latin typeface="Courier New"/>
                <a:ea typeface="Courier New"/>
                <a:cs typeface="Courier New"/>
                <a:sym typeface="Courier New"/>
              </a:rPr>
              <a:t>looking</a:t>
            </a:r>
            <a:r>
              <a:rPr b="1" lang="en">
                <a:solidFill>
                  <a:schemeClr val="dk1"/>
                </a:solidFill>
                <a:latin typeface="Courier New"/>
                <a:ea typeface="Courier New"/>
                <a:cs typeface="Courier New"/>
                <a:sym typeface="Courier New"/>
              </a:rPr>
              <a:t> at its applications.</a:t>
            </a: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Pertaining to these two schools of thought, there are two intuitive directions to proceed now;</a:t>
            </a:r>
            <a:endParaRPr b="1">
              <a:solidFill>
                <a:schemeClr val="dk1"/>
              </a:solidFill>
              <a:latin typeface="Courier New"/>
              <a:ea typeface="Courier New"/>
              <a:cs typeface="Courier New"/>
              <a:sym typeface="Courier New"/>
            </a:endParaRPr>
          </a:p>
          <a:p>
            <a:pPr indent="-330200" lvl="1" marL="914400" rtl="0" algn="l">
              <a:spcBef>
                <a:spcPts val="0"/>
              </a:spcBef>
              <a:spcAft>
                <a:spcPts val="0"/>
              </a:spcAft>
              <a:buClr>
                <a:schemeClr val="dk1"/>
              </a:buClr>
              <a:buSzPts val="1600"/>
              <a:buFont typeface="Courier New"/>
              <a:buChar char="○"/>
            </a:pPr>
            <a:r>
              <a:rPr b="1" lang="en" sz="1600">
                <a:solidFill>
                  <a:schemeClr val="dk1"/>
                </a:solidFill>
                <a:latin typeface="Courier New"/>
                <a:ea typeface="Courier New"/>
                <a:cs typeface="Courier New"/>
                <a:sym typeface="Courier New"/>
              </a:rPr>
              <a:t>Using Graphs for Causal Inference</a:t>
            </a:r>
            <a:endParaRPr b="1" sz="1600">
              <a:solidFill>
                <a:schemeClr val="dk1"/>
              </a:solidFill>
              <a:latin typeface="Courier New"/>
              <a:ea typeface="Courier New"/>
              <a:cs typeface="Courier New"/>
              <a:sym typeface="Courier New"/>
            </a:endParaRPr>
          </a:p>
          <a:p>
            <a:pPr indent="-330200" lvl="1" marL="914400" rtl="0" algn="l">
              <a:spcBef>
                <a:spcPts val="0"/>
              </a:spcBef>
              <a:spcAft>
                <a:spcPts val="0"/>
              </a:spcAft>
              <a:buClr>
                <a:schemeClr val="dk1"/>
              </a:buClr>
              <a:buSzPts val="1600"/>
              <a:buFont typeface="Courier New"/>
              <a:buChar char="○"/>
            </a:pPr>
            <a:r>
              <a:rPr b="1" lang="en" sz="1600">
                <a:solidFill>
                  <a:schemeClr val="dk1"/>
                </a:solidFill>
                <a:latin typeface="Courier New"/>
                <a:ea typeface="Courier New"/>
                <a:cs typeface="Courier New"/>
                <a:sym typeface="Courier New"/>
              </a:rPr>
              <a:t>Causality Informed Network Science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latin typeface="Courier New"/>
                <a:ea typeface="Courier New"/>
                <a:cs typeface="Courier New"/>
                <a:sym typeface="Courier New"/>
              </a:rPr>
              <a:t>Graphs in Causal Discovery</a:t>
            </a:r>
            <a:endParaRPr sz="3000"/>
          </a:p>
        </p:txBody>
      </p:sp>
      <p:sp>
        <p:nvSpPr>
          <p:cNvPr id="240" name="Google Shape;240;p40"/>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a:p>
            <a:pPr indent="-342900" lvl="0" marL="457200" rtl="0" algn="l">
              <a:spcBef>
                <a:spcPts val="120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Causal Relationships for different data are recorded in the form of Directed Acyclic Graphs (DAGs).</a:t>
            </a:r>
            <a:br>
              <a:rPr b="1" lang="en">
                <a:solidFill>
                  <a:schemeClr val="dk1"/>
                </a:solidFill>
                <a:latin typeface="Courier New"/>
                <a:ea typeface="Courier New"/>
                <a:cs typeface="Courier New"/>
                <a:sym typeface="Courier New"/>
              </a:rPr>
            </a:b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A contemporary area in Machine Learning Research is of learning such Causal Graphs from observational data, called ‘</a:t>
            </a:r>
            <a:r>
              <a:rPr b="1" i="1" lang="en">
                <a:solidFill>
                  <a:schemeClr val="dk1"/>
                </a:solidFill>
                <a:latin typeface="Courier New"/>
                <a:ea typeface="Courier New"/>
                <a:cs typeface="Courier New"/>
                <a:sym typeface="Courier New"/>
              </a:rPr>
              <a:t>structure </a:t>
            </a:r>
            <a:r>
              <a:rPr b="1" i="1" lang="en">
                <a:solidFill>
                  <a:schemeClr val="dk1"/>
                </a:solidFill>
                <a:latin typeface="Courier New"/>
                <a:ea typeface="Courier New"/>
                <a:cs typeface="Courier New"/>
                <a:sym typeface="Courier New"/>
              </a:rPr>
              <a:t>learning’</a:t>
            </a:r>
            <a:r>
              <a:rPr b="1" lang="en">
                <a:solidFill>
                  <a:schemeClr val="dk1"/>
                </a:solidFill>
                <a:latin typeface="Courier New"/>
                <a:ea typeface="Courier New"/>
                <a:cs typeface="Courier New"/>
                <a:sym typeface="Courier New"/>
              </a:rPr>
              <a:t>.</a:t>
            </a: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500"/>
              </a:spcBef>
              <a:spcAft>
                <a:spcPts val="0"/>
              </a:spcAft>
              <a:buSzPts val="935"/>
              <a:buNone/>
            </a:pPr>
            <a:r>
              <a:t/>
            </a:r>
            <a:endParaRPr b="1" sz="1729">
              <a:solidFill>
                <a:srgbClr val="202122"/>
              </a:solidFill>
              <a:latin typeface="Courier New"/>
              <a:ea typeface="Courier New"/>
              <a:cs typeface="Courier New"/>
              <a:sym typeface="Courier New"/>
            </a:endParaRPr>
          </a:p>
          <a:p>
            <a:pPr indent="-338455" lvl="0" marL="457200" rtl="0" algn="l">
              <a:lnSpc>
                <a:spcPct val="95000"/>
              </a:lnSpc>
              <a:spcBef>
                <a:spcPts val="1100"/>
              </a:spcBef>
              <a:spcAft>
                <a:spcPts val="0"/>
              </a:spcAft>
              <a:buClr>
                <a:srgbClr val="202122"/>
              </a:buClr>
              <a:buSzPts val="1730"/>
              <a:buFont typeface="Courier New"/>
              <a:buChar char="●"/>
            </a:pPr>
            <a:r>
              <a:rPr b="1" lang="en" sz="1729">
                <a:solidFill>
                  <a:srgbClr val="202122"/>
                </a:solidFill>
                <a:latin typeface="Courier New"/>
                <a:ea typeface="Courier New"/>
                <a:cs typeface="Courier New"/>
                <a:sym typeface="Courier New"/>
              </a:rPr>
              <a:t>In the simplest case, a Bayesian network is specified by an expert and is then used to perform inference. </a:t>
            </a:r>
            <a:br>
              <a:rPr b="1" lang="en" sz="1729">
                <a:solidFill>
                  <a:srgbClr val="202122"/>
                </a:solidFill>
                <a:latin typeface="Courier New"/>
                <a:ea typeface="Courier New"/>
                <a:cs typeface="Courier New"/>
                <a:sym typeface="Courier New"/>
              </a:rPr>
            </a:br>
            <a:br>
              <a:rPr b="1" lang="en" sz="1729">
                <a:solidFill>
                  <a:srgbClr val="202122"/>
                </a:solidFill>
                <a:latin typeface="Courier New"/>
                <a:ea typeface="Courier New"/>
                <a:cs typeface="Courier New"/>
                <a:sym typeface="Courier New"/>
              </a:rPr>
            </a:br>
            <a:endParaRPr b="1" sz="1729">
              <a:solidFill>
                <a:srgbClr val="202122"/>
              </a:solidFill>
              <a:latin typeface="Courier New"/>
              <a:ea typeface="Courier New"/>
              <a:cs typeface="Courier New"/>
              <a:sym typeface="Courier New"/>
            </a:endParaRPr>
          </a:p>
          <a:p>
            <a:pPr indent="-338455" lvl="0" marL="457200" rtl="0" algn="l">
              <a:lnSpc>
                <a:spcPct val="95000"/>
              </a:lnSpc>
              <a:spcBef>
                <a:spcPts val="0"/>
              </a:spcBef>
              <a:spcAft>
                <a:spcPts val="0"/>
              </a:spcAft>
              <a:buClr>
                <a:srgbClr val="202122"/>
              </a:buClr>
              <a:buSzPts val="1730"/>
              <a:buFont typeface="Courier New"/>
              <a:buChar char="●"/>
            </a:pPr>
            <a:r>
              <a:rPr b="1" lang="en" sz="1729">
                <a:solidFill>
                  <a:srgbClr val="202122"/>
                </a:solidFill>
                <a:latin typeface="Courier New"/>
                <a:ea typeface="Courier New"/>
                <a:cs typeface="Courier New"/>
                <a:sym typeface="Courier New"/>
              </a:rPr>
              <a:t>In other applications, the task of defining the network is too complex for humans. </a:t>
            </a:r>
            <a:br>
              <a:rPr b="1" lang="en" sz="1729">
                <a:solidFill>
                  <a:srgbClr val="202122"/>
                </a:solidFill>
                <a:latin typeface="Courier New"/>
                <a:ea typeface="Courier New"/>
                <a:cs typeface="Courier New"/>
                <a:sym typeface="Courier New"/>
              </a:rPr>
            </a:br>
            <a:br>
              <a:rPr b="1" lang="en" sz="1729">
                <a:solidFill>
                  <a:srgbClr val="202122"/>
                </a:solidFill>
                <a:latin typeface="Courier New"/>
                <a:ea typeface="Courier New"/>
                <a:cs typeface="Courier New"/>
                <a:sym typeface="Courier New"/>
              </a:rPr>
            </a:br>
            <a:endParaRPr b="1" sz="1729">
              <a:solidFill>
                <a:srgbClr val="202122"/>
              </a:solidFill>
              <a:latin typeface="Courier New"/>
              <a:ea typeface="Courier New"/>
              <a:cs typeface="Courier New"/>
              <a:sym typeface="Courier New"/>
            </a:endParaRPr>
          </a:p>
          <a:p>
            <a:pPr indent="-338455" lvl="0" marL="457200" rtl="0" algn="l">
              <a:lnSpc>
                <a:spcPct val="95000"/>
              </a:lnSpc>
              <a:spcBef>
                <a:spcPts val="0"/>
              </a:spcBef>
              <a:spcAft>
                <a:spcPts val="0"/>
              </a:spcAft>
              <a:buClr>
                <a:srgbClr val="202122"/>
              </a:buClr>
              <a:buSzPts val="1730"/>
              <a:buFont typeface="Courier New"/>
              <a:buChar char="●"/>
            </a:pPr>
            <a:r>
              <a:rPr b="1" lang="en" sz="1729">
                <a:solidFill>
                  <a:srgbClr val="202122"/>
                </a:solidFill>
                <a:latin typeface="Courier New"/>
                <a:ea typeface="Courier New"/>
                <a:cs typeface="Courier New"/>
                <a:sym typeface="Courier New"/>
              </a:rPr>
              <a:t>In many cases, the network structure and the parameters of the local distributions must be learned from data.</a:t>
            </a:r>
            <a:endParaRPr b="1" sz="1729">
              <a:solidFill>
                <a:srgbClr val="202122"/>
              </a:solidFill>
              <a:latin typeface="Courier New"/>
              <a:ea typeface="Courier New"/>
              <a:cs typeface="Courier New"/>
              <a:sym typeface="Courier New"/>
            </a:endParaRPr>
          </a:p>
          <a:p>
            <a:pPr indent="0" lvl="0" marL="0" rtl="0" algn="l">
              <a:lnSpc>
                <a:spcPct val="95000"/>
              </a:lnSpc>
              <a:spcBef>
                <a:spcPts val="1100"/>
              </a:spcBef>
              <a:spcAft>
                <a:spcPts val="0"/>
              </a:spcAft>
              <a:buClr>
                <a:schemeClr val="dk1"/>
              </a:buClr>
              <a:buSzPts val="935"/>
              <a:buFont typeface="Arial"/>
              <a:buNone/>
            </a:pPr>
            <a:r>
              <a:t/>
            </a:r>
            <a:endParaRPr b="1" sz="1729">
              <a:solidFill>
                <a:schemeClr val="dk1"/>
              </a:solidFill>
              <a:latin typeface="Courier New"/>
              <a:ea typeface="Courier New"/>
              <a:cs typeface="Courier New"/>
              <a:sym typeface="Courier New"/>
            </a:endParaRPr>
          </a:p>
          <a:p>
            <a:pPr indent="0" lvl="0" marL="0" rtl="0" algn="l">
              <a:lnSpc>
                <a:spcPct val="95000"/>
              </a:lnSpc>
              <a:spcBef>
                <a:spcPts val="0"/>
              </a:spcBef>
              <a:spcAft>
                <a:spcPts val="1200"/>
              </a:spcAft>
              <a:buSzPts val="935"/>
              <a:buNone/>
            </a:pPr>
            <a:r>
              <a:t/>
            </a:r>
            <a:endParaRPr b="1" sz="1729">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0" l="0" r="0" t="0"/>
          <a:stretch/>
        </p:blipFill>
        <p:spPr>
          <a:xfrm>
            <a:off x="685800" y="471427"/>
            <a:ext cx="7325650" cy="3504325"/>
          </a:xfrm>
          <a:prstGeom prst="rect">
            <a:avLst/>
          </a:prstGeom>
          <a:noFill/>
          <a:ln>
            <a:noFill/>
          </a:ln>
        </p:spPr>
      </p:pic>
      <p:pic>
        <p:nvPicPr>
          <p:cNvPr id="68" name="Google Shape;68;p15"/>
          <p:cNvPicPr preferRelativeResize="0"/>
          <p:nvPr/>
        </p:nvPicPr>
        <p:blipFill>
          <a:blip r:embed="rId4">
            <a:alphaModFix/>
          </a:blip>
          <a:stretch>
            <a:fillRect/>
          </a:stretch>
        </p:blipFill>
        <p:spPr>
          <a:xfrm>
            <a:off x="3124200" y="3649875"/>
            <a:ext cx="4024050" cy="364475"/>
          </a:xfrm>
          <a:prstGeom prst="rect">
            <a:avLst/>
          </a:prstGeom>
          <a:noFill/>
          <a:ln>
            <a:noFill/>
          </a:ln>
        </p:spPr>
      </p:pic>
      <p:sp>
        <p:nvSpPr>
          <p:cNvPr id="69" name="Google Shape;69;p15"/>
          <p:cNvSpPr txBox="1"/>
          <p:nvPr/>
        </p:nvSpPr>
        <p:spPr>
          <a:xfrm>
            <a:off x="253275" y="4603450"/>
            <a:ext cx="5148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solidFill>
                  <a:schemeClr val="hlink"/>
                </a:solidFill>
                <a:latin typeface="Courier New"/>
                <a:ea typeface="Courier New"/>
                <a:cs typeface="Courier New"/>
                <a:sym typeface="Courier New"/>
                <a:hlinkClick r:id="rId5"/>
              </a:rPr>
              <a:t>Reference: Causal Inference by Brady Neal</a:t>
            </a:r>
            <a:endParaRPr b="1" sz="1000">
              <a:solidFill>
                <a:schemeClr val="dk1"/>
              </a:solidFill>
              <a:latin typeface="Courier New"/>
              <a:ea typeface="Courier New"/>
              <a:cs typeface="Courier New"/>
              <a:sym typeface="Courier New"/>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Causal structure learning represents an unsupervised learning process that can be broadly classified into:</a:t>
            </a: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a:p>
            <a:pPr indent="-323850" lvl="1" marL="9144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Combinatorial Optimisation, where most algorithm search for a boolean valued or a discrete-valued adjacency matrix that captures the presence/absence of edges.</a:t>
            </a:r>
            <a:br>
              <a:rPr b="1" lang="en" sz="1500">
                <a:solidFill>
                  <a:schemeClr val="dk1"/>
                </a:solidFill>
                <a:latin typeface="Courier New"/>
                <a:ea typeface="Courier New"/>
                <a:cs typeface="Courier New"/>
                <a:sym typeface="Courier New"/>
              </a:rPr>
            </a:br>
            <a:endParaRPr b="1" sz="1500">
              <a:solidFill>
                <a:schemeClr val="dk1"/>
              </a:solidFill>
              <a:latin typeface="Courier New"/>
              <a:ea typeface="Courier New"/>
              <a:cs typeface="Courier New"/>
              <a:sym typeface="Courier New"/>
            </a:endParaRPr>
          </a:p>
          <a:p>
            <a:pPr indent="-323850" lvl="1" marL="9144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A more recent approach introduces the idea of continuous optimisation, that uses a real-valued adjacency matrix which can be tackled by optimizers with an acyclicity constraint. </a:t>
            </a:r>
            <a:endParaRPr b="1" sz="1500">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3"/>
          <p:cNvPicPr preferRelativeResize="0"/>
          <p:nvPr/>
        </p:nvPicPr>
        <p:blipFill>
          <a:blip r:embed="rId3">
            <a:alphaModFix/>
          </a:blip>
          <a:stretch>
            <a:fillRect/>
          </a:stretch>
        </p:blipFill>
        <p:spPr>
          <a:xfrm>
            <a:off x="152400" y="1676400"/>
            <a:ext cx="8839204" cy="1588294"/>
          </a:xfrm>
          <a:prstGeom prst="rect">
            <a:avLst/>
          </a:prstGeom>
          <a:noFill/>
          <a:ln>
            <a:noFill/>
          </a:ln>
        </p:spPr>
      </p:pic>
      <p:pic>
        <p:nvPicPr>
          <p:cNvPr id="256" name="Google Shape;256;p43"/>
          <p:cNvPicPr preferRelativeResize="0"/>
          <p:nvPr/>
        </p:nvPicPr>
        <p:blipFill>
          <a:blip r:embed="rId4">
            <a:alphaModFix/>
          </a:blip>
          <a:stretch>
            <a:fillRect/>
          </a:stretch>
        </p:blipFill>
        <p:spPr>
          <a:xfrm>
            <a:off x="152400" y="398750"/>
            <a:ext cx="8019875" cy="1036050"/>
          </a:xfrm>
          <a:prstGeom prst="rect">
            <a:avLst/>
          </a:prstGeom>
          <a:noFill/>
          <a:ln>
            <a:noFill/>
          </a:ln>
        </p:spPr>
      </p:pic>
      <p:pic>
        <p:nvPicPr>
          <p:cNvPr id="257" name="Google Shape;257;p43"/>
          <p:cNvPicPr preferRelativeResize="0"/>
          <p:nvPr/>
        </p:nvPicPr>
        <p:blipFill>
          <a:blip r:embed="rId5">
            <a:alphaModFix/>
          </a:blip>
          <a:stretch>
            <a:fillRect/>
          </a:stretch>
        </p:blipFill>
        <p:spPr>
          <a:xfrm>
            <a:off x="0" y="1456057"/>
            <a:ext cx="9144000" cy="2231386"/>
          </a:xfrm>
          <a:prstGeom prst="rect">
            <a:avLst/>
          </a:prstGeom>
          <a:noFill/>
          <a:ln>
            <a:noFill/>
          </a:ln>
        </p:spPr>
      </p:pic>
      <p:pic>
        <p:nvPicPr>
          <p:cNvPr id="258" name="Google Shape;258;p43"/>
          <p:cNvPicPr preferRelativeResize="0"/>
          <p:nvPr/>
        </p:nvPicPr>
        <p:blipFill>
          <a:blip r:embed="rId6">
            <a:alphaModFix/>
          </a:blip>
          <a:stretch>
            <a:fillRect/>
          </a:stretch>
        </p:blipFill>
        <p:spPr>
          <a:xfrm>
            <a:off x="152400" y="3574751"/>
            <a:ext cx="7646401" cy="1674800"/>
          </a:xfrm>
          <a:prstGeom prst="rect">
            <a:avLst/>
          </a:prstGeom>
          <a:noFill/>
          <a:ln>
            <a:noFill/>
          </a:ln>
        </p:spPr>
      </p:pic>
      <p:pic>
        <p:nvPicPr>
          <p:cNvPr id="259" name="Google Shape;259;p43"/>
          <p:cNvPicPr preferRelativeResize="0"/>
          <p:nvPr/>
        </p:nvPicPr>
        <p:blipFill>
          <a:blip r:embed="rId7">
            <a:alphaModFix/>
          </a:blip>
          <a:stretch>
            <a:fillRect/>
          </a:stretch>
        </p:blipFill>
        <p:spPr>
          <a:xfrm>
            <a:off x="1662925" y="2088727"/>
            <a:ext cx="7481075" cy="163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Courier New"/>
                <a:ea typeface="Courier New"/>
                <a:cs typeface="Courier New"/>
                <a:sym typeface="Courier New"/>
              </a:rPr>
              <a:t>Types of Structure Learning</a:t>
            </a:r>
            <a:endParaRPr b="1" sz="2400">
              <a:latin typeface="Courier New"/>
              <a:ea typeface="Courier New"/>
              <a:cs typeface="Courier New"/>
              <a:sym typeface="Courier New"/>
            </a:endParaRPr>
          </a:p>
        </p:txBody>
      </p:sp>
      <p:sp>
        <p:nvSpPr>
          <p:cNvPr id="265" name="Google Shape;265;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Clr>
                <a:schemeClr val="dk1"/>
              </a:buClr>
              <a:buSzPts val="1600"/>
              <a:buFont typeface="Courier New"/>
              <a:buChar char="●"/>
            </a:pPr>
            <a:r>
              <a:rPr b="1" lang="en" sz="1600">
                <a:solidFill>
                  <a:schemeClr val="dk1"/>
                </a:solidFill>
                <a:latin typeface="Courier New"/>
                <a:ea typeface="Courier New"/>
                <a:cs typeface="Courier New"/>
                <a:sym typeface="Courier New"/>
              </a:rPr>
              <a:t>Constraint-Based: These algorithms perform a series of marginal and conditional independence tests, to identify undirected edges between variables and orientate some of those edges.</a:t>
            </a:r>
            <a:br>
              <a:rPr b="1" lang="en" sz="1600">
                <a:solidFill>
                  <a:schemeClr val="dk1"/>
                </a:solidFill>
                <a:latin typeface="Courier New"/>
                <a:ea typeface="Courier New"/>
                <a:cs typeface="Courier New"/>
                <a:sym typeface="Courier New"/>
              </a:rPr>
            </a:br>
            <a:endParaRPr b="1" sz="1600">
              <a:solidFill>
                <a:schemeClr val="dk1"/>
              </a:solidFill>
              <a:latin typeface="Courier New"/>
              <a:ea typeface="Courier New"/>
              <a:cs typeface="Courier New"/>
              <a:sym typeface="Courier New"/>
            </a:endParaRPr>
          </a:p>
          <a:p>
            <a:pPr indent="-330200" lvl="0" marL="457200" rtl="0" algn="l">
              <a:lnSpc>
                <a:spcPct val="105000"/>
              </a:lnSpc>
              <a:spcBef>
                <a:spcPts val="0"/>
              </a:spcBef>
              <a:spcAft>
                <a:spcPts val="0"/>
              </a:spcAft>
              <a:buClr>
                <a:schemeClr val="dk1"/>
              </a:buClr>
              <a:buSzPts val="1600"/>
              <a:buFont typeface="Courier New"/>
              <a:buChar char="●"/>
            </a:pPr>
            <a:r>
              <a:rPr b="1" lang="en" sz="1600">
                <a:solidFill>
                  <a:schemeClr val="dk1"/>
                </a:solidFill>
                <a:latin typeface="Courier New"/>
                <a:ea typeface="Courier New"/>
                <a:cs typeface="Courier New"/>
                <a:sym typeface="Courier New"/>
              </a:rPr>
              <a:t>Score-Based: These algorithms rely on heuristic search techniques to explore the search space of possible graphs, and rely on objective functions to score each graph visited.</a:t>
            </a:r>
            <a:br>
              <a:rPr b="1" lang="en" sz="1600">
                <a:solidFill>
                  <a:schemeClr val="dk1"/>
                </a:solidFill>
                <a:latin typeface="Courier New"/>
                <a:ea typeface="Courier New"/>
                <a:cs typeface="Courier New"/>
                <a:sym typeface="Courier New"/>
              </a:rPr>
            </a:br>
            <a:endParaRPr b="1" sz="1600">
              <a:solidFill>
                <a:schemeClr val="dk1"/>
              </a:solidFill>
              <a:latin typeface="Courier New"/>
              <a:ea typeface="Courier New"/>
              <a:cs typeface="Courier New"/>
              <a:sym typeface="Courier New"/>
            </a:endParaRPr>
          </a:p>
          <a:p>
            <a:pPr indent="-330200" lvl="0" marL="457200" rtl="0" algn="l">
              <a:lnSpc>
                <a:spcPct val="105000"/>
              </a:lnSpc>
              <a:spcBef>
                <a:spcPts val="0"/>
              </a:spcBef>
              <a:spcAft>
                <a:spcPts val="0"/>
              </a:spcAft>
              <a:buClr>
                <a:schemeClr val="dk1"/>
              </a:buClr>
              <a:buSzPts val="1600"/>
              <a:buFont typeface="Courier New"/>
              <a:buChar char="●"/>
            </a:pPr>
            <a:r>
              <a:rPr b="1" lang="en" sz="1600">
                <a:solidFill>
                  <a:schemeClr val="dk1"/>
                </a:solidFill>
                <a:latin typeface="Courier New"/>
                <a:ea typeface="Courier New"/>
                <a:cs typeface="Courier New"/>
                <a:sym typeface="Courier New"/>
              </a:rPr>
              <a:t>Hybrid: These approaches combine the above two aspects.</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311700" y="174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urier New"/>
                <a:ea typeface="Courier New"/>
                <a:cs typeface="Courier New"/>
                <a:sym typeface="Courier New"/>
              </a:rPr>
              <a:t>Causal Inference</a:t>
            </a:r>
            <a:r>
              <a:rPr b="1" lang="en" sz="3000">
                <a:latin typeface="Courier New"/>
                <a:ea typeface="Courier New"/>
                <a:cs typeface="Courier New"/>
                <a:sym typeface="Courier New"/>
              </a:rPr>
              <a:t> in Social Networks</a:t>
            </a:r>
            <a:br>
              <a:rPr b="1" lang="en" sz="3000">
                <a:latin typeface="Courier New"/>
                <a:ea typeface="Courier New"/>
                <a:cs typeface="Courier New"/>
                <a:sym typeface="Courier New"/>
              </a:rPr>
            </a:br>
            <a:endParaRPr b="1" sz="3000">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sp>
        <p:nvSpPr>
          <p:cNvPr id="271" name="Google Shape;271;p45"/>
          <p:cNvSpPr txBox="1"/>
          <p:nvPr/>
        </p:nvSpPr>
        <p:spPr>
          <a:xfrm>
            <a:off x="146875" y="4720800"/>
            <a:ext cx="75162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1"/>
                </a:solidFill>
              </a:rPr>
              <a:t>Social Networks and Causal Inference, Tyler J. VanderWeele and Weihua An, 2013.</a:t>
            </a:r>
            <a:endParaRPr i="1" sz="9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Experiments are a useful method to identify and estimate causal network effects.</a:t>
            </a:r>
            <a:br>
              <a:rPr b="1" lang="en">
                <a:solidFill>
                  <a:schemeClr val="dk1"/>
                </a:solidFill>
                <a:latin typeface="Courier New"/>
                <a:ea typeface="Courier New"/>
                <a:cs typeface="Courier New"/>
                <a:sym typeface="Courier New"/>
              </a:rPr>
            </a:b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For e.g., the effect of an intervention for one individual on outcomes of others, magnified or diffused by social ties.</a:t>
            </a:r>
            <a:endParaRPr b="1">
              <a:solidFill>
                <a:schemeClr val="dk1"/>
              </a:solidFill>
              <a:latin typeface="Courier New"/>
              <a:ea typeface="Courier New"/>
              <a:cs typeface="Courier New"/>
              <a:sym typeface="Courier New"/>
            </a:endParaRPr>
          </a:p>
          <a:p>
            <a:pPr indent="0" lvl="0" marL="0" rtl="0" algn="l">
              <a:spcBef>
                <a:spcPts val="1200"/>
              </a:spcBef>
              <a:spcAft>
                <a:spcPts val="1200"/>
              </a:spcAft>
              <a:buNone/>
            </a:pPr>
            <a:r>
              <a:t/>
            </a:r>
            <a:endParaRPr b="1">
              <a:solidFill>
                <a:schemeClr val="dk1"/>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2" name="Google Shape;28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The effects of interventions can be roughly divided into “network effects” and “effects on networks.”</a:t>
            </a: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Network effects concern how an intervention on one person may affect not only his or her own outcome but also the outcomes of others, and how the effect of the intervention may depend upon the structure of the network</a:t>
            </a: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Effects on networks concern how an intervention may alter the structure of the network itself.</a:t>
            </a:r>
            <a:endParaRPr b="1">
              <a:solidFill>
                <a:schemeClr val="dk1"/>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8"/>
          <p:cNvPicPr preferRelativeResize="0"/>
          <p:nvPr/>
        </p:nvPicPr>
        <p:blipFill>
          <a:blip r:embed="rId3">
            <a:alphaModFix/>
          </a:blip>
          <a:stretch>
            <a:fillRect/>
          </a:stretch>
        </p:blipFill>
        <p:spPr>
          <a:xfrm>
            <a:off x="152400" y="152400"/>
            <a:ext cx="6324600" cy="2590800"/>
          </a:xfrm>
          <a:prstGeom prst="rect">
            <a:avLst/>
          </a:prstGeom>
          <a:noFill/>
          <a:ln>
            <a:noFill/>
          </a:ln>
        </p:spPr>
      </p:pic>
      <p:pic>
        <p:nvPicPr>
          <p:cNvPr id="288" name="Google Shape;288;p48"/>
          <p:cNvPicPr preferRelativeResize="0"/>
          <p:nvPr/>
        </p:nvPicPr>
        <p:blipFill>
          <a:blip r:embed="rId4">
            <a:alphaModFix/>
          </a:blip>
          <a:stretch>
            <a:fillRect/>
          </a:stretch>
        </p:blipFill>
        <p:spPr>
          <a:xfrm>
            <a:off x="152400" y="2895600"/>
            <a:ext cx="6305550" cy="1809750"/>
          </a:xfrm>
          <a:prstGeom prst="rect">
            <a:avLst/>
          </a:prstGeom>
          <a:noFill/>
          <a:ln>
            <a:noFill/>
          </a:ln>
        </p:spPr>
      </p:pic>
      <p:pic>
        <p:nvPicPr>
          <p:cNvPr id="289" name="Google Shape;289;p48"/>
          <p:cNvPicPr preferRelativeResize="0"/>
          <p:nvPr/>
        </p:nvPicPr>
        <p:blipFill>
          <a:blip r:embed="rId5">
            <a:alphaModFix/>
          </a:blip>
          <a:stretch>
            <a:fillRect/>
          </a:stretch>
        </p:blipFill>
        <p:spPr>
          <a:xfrm>
            <a:off x="1400175" y="1447800"/>
            <a:ext cx="6343650" cy="2247900"/>
          </a:xfrm>
          <a:prstGeom prst="rect">
            <a:avLst/>
          </a:prstGeom>
          <a:noFill/>
          <a:ln>
            <a:noFill/>
          </a:ln>
        </p:spPr>
      </p:pic>
      <p:pic>
        <p:nvPicPr>
          <p:cNvPr id="290" name="Google Shape;290;p48"/>
          <p:cNvPicPr preferRelativeResize="0"/>
          <p:nvPr/>
        </p:nvPicPr>
        <p:blipFill>
          <a:blip r:embed="rId6">
            <a:alphaModFix/>
          </a:blip>
          <a:stretch>
            <a:fillRect/>
          </a:stretch>
        </p:blipFill>
        <p:spPr>
          <a:xfrm>
            <a:off x="2676525" y="95250"/>
            <a:ext cx="6381750" cy="2514600"/>
          </a:xfrm>
          <a:prstGeom prst="rect">
            <a:avLst/>
          </a:prstGeom>
          <a:noFill/>
          <a:ln>
            <a:noFill/>
          </a:ln>
        </p:spPr>
      </p:pic>
      <p:pic>
        <p:nvPicPr>
          <p:cNvPr id="291" name="Google Shape;291;p48"/>
          <p:cNvPicPr preferRelativeResize="0"/>
          <p:nvPr/>
        </p:nvPicPr>
        <p:blipFill>
          <a:blip r:embed="rId7">
            <a:alphaModFix/>
          </a:blip>
          <a:stretch>
            <a:fillRect/>
          </a:stretch>
        </p:blipFill>
        <p:spPr>
          <a:xfrm>
            <a:off x="2828925" y="2847975"/>
            <a:ext cx="6229350" cy="2343150"/>
          </a:xfrm>
          <a:prstGeom prst="rect">
            <a:avLst/>
          </a:prstGeom>
          <a:noFill/>
          <a:ln>
            <a:noFill/>
          </a:ln>
        </p:spPr>
      </p:pic>
      <p:pic>
        <p:nvPicPr>
          <p:cNvPr id="292" name="Google Shape;292;p48"/>
          <p:cNvPicPr preferRelativeResize="0"/>
          <p:nvPr/>
        </p:nvPicPr>
        <p:blipFill>
          <a:blip r:embed="rId8">
            <a:alphaModFix/>
          </a:blip>
          <a:stretch>
            <a:fillRect/>
          </a:stretch>
        </p:blipFill>
        <p:spPr>
          <a:xfrm>
            <a:off x="1409700" y="1419225"/>
            <a:ext cx="6324600" cy="23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urier New"/>
                <a:ea typeface="Courier New"/>
                <a:cs typeface="Courier New"/>
                <a:sym typeface="Courier New"/>
              </a:rPr>
              <a:t>Conclusion</a:t>
            </a:r>
            <a:endParaRPr b="1">
              <a:latin typeface="Courier New"/>
              <a:ea typeface="Courier New"/>
              <a:cs typeface="Courier New"/>
              <a:sym typeface="Courier New"/>
            </a:endParaRPr>
          </a:p>
        </p:txBody>
      </p:sp>
      <p:sp>
        <p:nvSpPr>
          <p:cNvPr id="298" name="Google Shape;29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The notion of causal inference and discovery is slowly creeping up in Network Science.</a:t>
            </a: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The strength of causal reasoning for network effects seems to be seamless, and is still a relatively young field.</a:t>
            </a:r>
            <a:br>
              <a:rPr b="1" lang="en">
                <a:solidFill>
                  <a:schemeClr val="dk1"/>
                </a:solidFill>
                <a:latin typeface="Courier New"/>
                <a:ea typeface="Courier New"/>
                <a:cs typeface="Courier New"/>
                <a:sym typeface="Courier New"/>
              </a:rPr>
            </a:b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Char char="●"/>
            </a:pPr>
            <a:r>
              <a:rPr b="1" lang="en">
                <a:solidFill>
                  <a:schemeClr val="dk1"/>
                </a:solidFill>
                <a:latin typeface="Courier New"/>
                <a:ea typeface="Courier New"/>
                <a:cs typeface="Courier New"/>
                <a:sym typeface="Courier New"/>
              </a:rPr>
              <a:t>Causal reasoning isn’t always easy to integrate with real-world models, but does help in abstraction of the model itself!</a:t>
            </a:r>
            <a:endParaRPr b="1">
              <a:solidFill>
                <a:schemeClr val="dk1"/>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nvSpPr>
        <p:spPr>
          <a:xfrm>
            <a:off x="537175" y="201400"/>
            <a:ext cx="78909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ourier New"/>
                <a:ea typeface="Courier New"/>
                <a:cs typeface="Courier New"/>
                <a:sym typeface="Courier New"/>
              </a:rPr>
              <a:t>Me: Thank you very much for your time!</a:t>
            </a:r>
            <a:br>
              <a:rPr b="1" lang="en" sz="1800">
                <a:solidFill>
                  <a:schemeClr val="dk1"/>
                </a:solidFill>
                <a:latin typeface="Courier New"/>
                <a:ea typeface="Courier New"/>
                <a:cs typeface="Courier New"/>
                <a:sym typeface="Courier New"/>
              </a:rPr>
            </a:br>
            <a:br>
              <a:rPr b="1" lang="en" sz="1800">
                <a:solidFill>
                  <a:schemeClr val="dk1"/>
                </a:solidFill>
                <a:latin typeface="Courier New"/>
                <a:ea typeface="Courier New"/>
                <a:cs typeface="Courier New"/>
                <a:sym typeface="Courier New"/>
              </a:rPr>
            </a:br>
            <a:r>
              <a:rPr b="1" lang="en" sz="1800">
                <a:solidFill>
                  <a:schemeClr val="dk1"/>
                </a:solidFill>
                <a:latin typeface="Courier New"/>
                <a:ea typeface="Courier New"/>
                <a:cs typeface="Courier New"/>
                <a:sym typeface="Courier New"/>
              </a:rPr>
              <a:t>You:</a:t>
            </a:r>
            <a:endParaRPr b="1" sz="1800">
              <a:solidFill>
                <a:schemeClr val="dk1"/>
              </a:solidFill>
              <a:latin typeface="Courier New"/>
              <a:ea typeface="Courier New"/>
              <a:cs typeface="Courier New"/>
              <a:sym typeface="Courier New"/>
            </a:endParaRPr>
          </a:p>
        </p:txBody>
      </p:sp>
      <p:pic>
        <p:nvPicPr>
          <p:cNvPr id="304" name="Google Shape;304;p50"/>
          <p:cNvPicPr preferRelativeResize="0"/>
          <p:nvPr/>
        </p:nvPicPr>
        <p:blipFill>
          <a:blip r:embed="rId3">
            <a:alphaModFix/>
          </a:blip>
          <a:stretch>
            <a:fillRect/>
          </a:stretch>
        </p:blipFill>
        <p:spPr>
          <a:xfrm>
            <a:off x="1600200" y="1219600"/>
            <a:ext cx="5734050" cy="354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0" l="0" r="0" t="0"/>
          <a:stretch/>
        </p:blipFill>
        <p:spPr>
          <a:xfrm>
            <a:off x="1187575" y="312300"/>
            <a:ext cx="2884200" cy="1459199"/>
          </a:xfrm>
          <a:prstGeom prst="rect">
            <a:avLst/>
          </a:prstGeom>
          <a:noFill/>
          <a:ln>
            <a:noFill/>
          </a:ln>
        </p:spPr>
      </p:pic>
      <p:pic>
        <p:nvPicPr>
          <p:cNvPr id="75" name="Google Shape;75;p16"/>
          <p:cNvPicPr preferRelativeResize="0"/>
          <p:nvPr/>
        </p:nvPicPr>
        <p:blipFill rotWithShape="1">
          <a:blip r:embed="rId4">
            <a:alphaModFix/>
          </a:blip>
          <a:srcRect b="0" l="0" r="0" t="0"/>
          <a:stretch/>
        </p:blipFill>
        <p:spPr>
          <a:xfrm>
            <a:off x="5673975" y="64025"/>
            <a:ext cx="2884200" cy="1681425"/>
          </a:xfrm>
          <a:prstGeom prst="rect">
            <a:avLst/>
          </a:prstGeom>
          <a:noFill/>
          <a:ln>
            <a:noFill/>
          </a:ln>
        </p:spPr>
      </p:pic>
      <p:sp>
        <p:nvSpPr>
          <p:cNvPr id="76" name="Google Shape;76;p16"/>
          <p:cNvSpPr txBox="1"/>
          <p:nvPr/>
        </p:nvSpPr>
        <p:spPr>
          <a:xfrm>
            <a:off x="1015275" y="1754400"/>
            <a:ext cx="34008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Courier New"/>
                <a:ea typeface="Courier New"/>
                <a:cs typeface="Courier New"/>
                <a:sym typeface="Courier New"/>
              </a:rPr>
              <a:t>If we consider the causal graph given above and assume the condition 𝐶 to be a cause of the treatment 𝑇, </a:t>
            </a:r>
            <a:br>
              <a:rPr b="1" lang="en" sz="1300">
                <a:solidFill>
                  <a:schemeClr val="dk1"/>
                </a:solidFill>
                <a:latin typeface="Courier New"/>
                <a:ea typeface="Courier New"/>
                <a:cs typeface="Courier New"/>
                <a:sym typeface="Courier New"/>
              </a:rPr>
            </a:br>
            <a:endParaRPr b="1" sz="1300">
              <a:solidFill>
                <a:schemeClr val="dk1"/>
              </a:solidFill>
              <a:latin typeface="Courier New"/>
              <a:ea typeface="Courier New"/>
              <a:cs typeface="Courier New"/>
              <a:sym typeface="Courier New"/>
            </a:endParaRPr>
          </a:p>
          <a:p>
            <a:pPr indent="-311150" lvl="0" marL="457200" rtl="0" algn="l">
              <a:spcBef>
                <a:spcPts val="0"/>
              </a:spcBef>
              <a:spcAft>
                <a:spcPts val="0"/>
              </a:spcAft>
              <a:buClr>
                <a:schemeClr val="dk1"/>
              </a:buClr>
              <a:buSzPts val="1300"/>
              <a:buFont typeface="Courier New"/>
              <a:buChar char="●"/>
            </a:pPr>
            <a:r>
              <a:rPr b="1" lang="en" sz="1300">
                <a:solidFill>
                  <a:schemeClr val="dk1"/>
                </a:solidFill>
                <a:latin typeface="Courier New"/>
                <a:ea typeface="Courier New"/>
                <a:cs typeface="Courier New"/>
                <a:sym typeface="Courier New"/>
              </a:rPr>
              <a:t>Then treatment B would be more effective at reducing mortality 𝑌.</a:t>
            </a:r>
            <a:br>
              <a:rPr b="1" lang="en" sz="1300">
                <a:solidFill>
                  <a:schemeClr val="dk1"/>
                </a:solidFill>
                <a:latin typeface="Courier New"/>
                <a:ea typeface="Courier New"/>
                <a:cs typeface="Courier New"/>
                <a:sym typeface="Courier New"/>
              </a:rPr>
            </a:br>
            <a:endParaRPr b="1" sz="1300">
              <a:solidFill>
                <a:schemeClr val="dk1"/>
              </a:solidFill>
              <a:latin typeface="Courier New"/>
              <a:ea typeface="Courier New"/>
              <a:cs typeface="Courier New"/>
              <a:sym typeface="Courier New"/>
            </a:endParaRPr>
          </a:p>
          <a:p>
            <a:pPr indent="-311150" lvl="0" marL="457200" rtl="0" algn="l">
              <a:spcBef>
                <a:spcPts val="0"/>
              </a:spcBef>
              <a:spcAft>
                <a:spcPts val="0"/>
              </a:spcAft>
              <a:buClr>
                <a:schemeClr val="dk1"/>
              </a:buClr>
              <a:buSzPts val="1300"/>
              <a:buFont typeface="Courier New"/>
              <a:buChar char="●"/>
            </a:pPr>
            <a:r>
              <a:rPr b="1" lang="en" sz="1300">
                <a:solidFill>
                  <a:schemeClr val="dk1"/>
                </a:solidFill>
                <a:latin typeface="Courier New"/>
                <a:ea typeface="Courier New"/>
                <a:cs typeface="Courier New"/>
                <a:sym typeface="Courier New"/>
              </a:rPr>
              <a:t>However, if you look at the overall mortalities, treatment A seems to be better. This is because ‘C’ confounds the effect of treatment on mortality.</a:t>
            </a:r>
            <a:endParaRPr b="1" sz="1300">
              <a:solidFill>
                <a:schemeClr val="dk1"/>
              </a:solidFill>
              <a:latin typeface="Courier New"/>
              <a:ea typeface="Courier New"/>
              <a:cs typeface="Courier New"/>
              <a:sym typeface="Courier New"/>
            </a:endParaRPr>
          </a:p>
        </p:txBody>
      </p:sp>
      <p:sp>
        <p:nvSpPr>
          <p:cNvPr id="77" name="Google Shape;77;p16"/>
          <p:cNvSpPr txBox="1"/>
          <p:nvPr/>
        </p:nvSpPr>
        <p:spPr>
          <a:xfrm>
            <a:off x="5369175" y="1749500"/>
            <a:ext cx="3400800" cy="36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lang="en" sz="1300" u="none" cap="none" strike="noStrike">
                <a:solidFill>
                  <a:srgbClr val="000000"/>
                </a:solidFill>
                <a:latin typeface="Courier New"/>
                <a:ea typeface="Courier New"/>
                <a:cs typeface="Courier New"/>
                <a:sym typeface="Courier New"/>
              </a:rPr>
              <a:t>Similarly in this case, if T is a common cause of the condition as well as the outcome, </a:t>
            </a:r>
            <a:br>
              <a:rPr b="1" lang="en" sz="1300" u="none" cap="none" strike="noStrike">
                <a:solidFill>
                  <a:srgbClr val="000000"/>
                </a:solidFill>
                <a:latin typeface="Courier New"/>
                <a:ea typeface="Courier New"/>
                <a:cs typeface="Courier New"/>
                <a:sym typeface="Courier New"/>
              </a:rPr>
            </a:br>
            <a:endParaRPr b="1" sz="1300" u="none" cap="none" strike="noStrike">
              <a:solidFill>
                <a:srgbClr val="000000"/>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rgbClr val="000000"/>
              </a:buClr>
              <a:buSzPts val="1300"/>
              <a:buFont typeface="Courier New"/>
              <a:buChar char="●"/>
            </a:pPr>
            <a:r>
              <a:rPr b="1" lang="en" sz="1300" u="none" cap="none" strike="noStrike">
                <a:solidFill>
                  <a:srgbClr val="000000"/>
                </a:solidFill>
                <a:latin typeface="Courier New"/>
                <a:ea typeface="Courier New"/>
                <a:cs typeface="Courier New"/>
                <a:sym typeface="Courier New"/>
              </a:rPr>
              <a:t>Treatment A is more effective since the prescription of treatment B would cause more patient’s conditions to worsen.</a:t>
            </a:r>
            <a:br>
              <a:rPr b="1" lang="en" sz="1300" u="none" cap="none" strike="noStrike">
                <a:solidFill>
                  <a:srgbClr val="000000"/>
                </a:solidFill>
                <a:latin typeface="Courier New"/>
                <a:ea typeface="Courier New"/>
                <a:cs typeface="Courier New"/>
                <a:sym typeface="Courier New"/>
              </a:rPr>
            </a:br>
            <a:endParaRPr b="1" sz="1300" u="none" cap="none" strike="noStrike">
              <a:solidFill>
                <a:srgbClr val="000000"/>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rgbClr val="000000"/>
              </a:buClr>
              <a:buSzPts val="1300"/>
              <a:buFont typeface="Courier New"/>
              <a:buChar char="●"/>
            </a:pPr>
            <a:r>
              <a:rPr b="1" lang="en" sz="1300" u="none" cap="none" strike="noStrike">
                <a:solidFill>
                  <a:srgbClr val="000000"/>
                </a:solidFill>
                <a:latin typeface="Courier New"/>
                <a:ea typeface="Courier New"/>
                <a:cs typeface="Courier New"/>
                <a:sym typeface="Courier New"/>
              </a:rPr>
              <a:t>For eg, if treatment B were scarce, the condition of patients with mild conditions that were prescribed B would worsen.</a:t>
            </a:r>
            <a:endParaRPr b="1" sz="1300" u="none" cap="none" strike="noStrike">
              <a:solidFill>
                <a:srgbClr val="000000"/>
              </a:solidFill>
              <a:latin typeface="Courier New"/>
              <a:ea typeface="Courier New"/>
              <a:cs typeface="Courier New"/>
              <a:sym typeface="Courier New"/>
            </a:endParaRPr>
          </a:p>
        </p:txBody>
      </p:sp>
      <p:cxnSp>
        <p:nvCxnSpPr>
          <p:cNvPr id="78" name="Google Shape;78;p16"/>
          <p:cNvCxnSpPr/>
          <p:nvPr/>
        </p:nvCxnSpPr>
        <p:spPr>
          <a:xfrm>
            <a:off x="4745450" y="289650"/>
            <a:ext cx="0" cy="4659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urier New"/>
                <a:ea typeface="Courier New"/>
                <a:cs typeface="Courier New"/>
                <a:sym typeface="Courier New"/>
              </a:rPr>
              <a:t>Causal Graphs</a:t>
            </a:r>
            <a:endParaRPr b="1">
              <a:latin typeface="Courier New"/>
              <a:ea typeface="Courier New"/>
              <a:cs typeface="Courier New"/>
              <a:sym typeface="Courier New"/>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Are Directed Acyclic Graphs (DAGs) by assumption. However, recent work also talked about Cyclic Directed Graphs – for eg: Positive Feedback Loops in Climate Studies etc.</a:t>
            </a:r>
            <a:br>
              <a:rPr b="1" lang="en" sz="1500">
                <a:solidFill>
                  <a:schemeClr val="dk1"/>
                </a:solidFill>
                <a:latin typeface="Courier New"/>
                <a:ea typeface="Courier New"/>
                <a:cs typeface="Courier New"/>
                <a:sym typeface="Courier New"/>
              </a:rPr>
            </a:br>
            <a:endParaRPr b="1" sz="1500">
              <a:solidFill>
                <a:schemeClr val="dk1"/>
              </a:solidFill>
              <a:latin typeface="Courier New"/>
              <a:ea typeface="Courier New"/>
              <a:cs typeface="Courier New"/>
              <a:sym typeface="Courier New"/>
            </a:endParaRPr>
          </a:p>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These relationships can be best encoded via Bayesian Networks!</a:t>
            </a:r>
            <a:br>
              <a:rPr b="1" lang="en" sz="1500">
                <a:solidFill>
                  <a:schemeClr val="dk1"/>
                </a:solidFill>
                <a:latin typeface="Courier New"/>
                <a:ea typeface="Courier New"/>
                <a:cs typeface="Courier New"/>
                <a:sym typeface="Courier New"/>
              </a:rPr>
            </a:br>
            <a:br>
              <a:rPr b="1" lang="en" sz="1500">
                <a:solidFill>
                  <a:schemeClr val="dk1"/>
                </a:solidFill>
                <a:latin typeface="Courier New"/>
                <a:ea typeface="Courier New"/>
                <a:cs typeface="Courier New"/>
                <a:sym typeface="Courier New"/>
              </a:rPr>
            </a:br>
            <a:endParaRPr b="1" sz="1500">
              <a:solidFill>
                <a:schemeClr val="dk1"/>
              </a:solidFill>
              <a:latin typeface="Courier New"/>
              <a:ea typeface="Courier New"/>
              <a:cs typeface="Courier New"/>
              <a:sym typeface="Courier New"/>
            </a:endParaRPr>
          </a:p>
        </p:txBody>
      </p:sp>
      <p:pic>
        <p:nvPicPr>
          <p:cNvPr id="85" name="Google Shape;85;p17"/>
          <p:cNvPicPr preferRelativeResize="0"/>
          <p:nvPr/>
        </p:nvPicPr>
        <p:blipFill>
          <a:blip r:embed="rId3">
            <a:alphaModFix/>
          </a:blip>
          <a:stretch>
            <a:fillRect/>
          </a:stretch>
        </p:blipFill>
        <p:spPr>
          <a:xfrm>
            <a:off x="2752725" y="3065875"/>
            <a:ext cx="3711425" cy="1087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latin typeface="Courier New"/>
                <a:ea typeface="Courier New"/>
                <a:cs typeface="Courier New"/>
                <a:sym typeface="Courier New"/>
              </a:rPr>
              <a:t>Correlation does not imply Causation!</a:t>
            </a:r>
            <a:endParaRPr b="1" sz="2420">
              <a:latin typeface="Courier New"/>
              <a:ea typeface="Courier New"/>
              <a:cs typeface="Courier New"/>
              <a:sym typeface="Courier New"/>
            </a:endParaRPr>
          </a:p>
        </p:txBody>
      </p:sp>
      <p:sp>
        <p:nvSpPr>
          <p:cNvPr id="91" name="Google Shape;91;p18"/>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400">
                <a:solidFill>
                  <a:schemeClr val="dk1"/>
                </a:solidFill>
                <a:latin typeface="Courier New"/>
                <a:ea typeface="Courier New"/>
                <a:cs typeface="Courier New"/>
                <a:sym typeface="Courier New"/>
              </a:rPr>
              <a:t>But,</a:t>
            </a:r>
            <a:r>
              <a:rPr lang="en"/>
              <a:t> </a:t>
            </a:r>
            <a:br>
              <a:rPr lang="en"/>
            </a:br>
            <a:br>
              <a:rPr lang="en"/>
            </a:br>
            <a:r>
              <a:rPr lang="en"/>
              <a:t>			     </a:t>
            </a:r>
            <a:br>
              <a:rPr lang="en"/>
            </a:br>
            <a:r>
              <a:rPr lang="en"/>
              <a:t>                            </a:t>
            </a:r>
            <a:r>
              <a:rPr b="1" lang="en" sz="6000">
                <a:solidFill>
                  <a:schemeClr val="dk1"/>
                </a:solidFill>
                <a:latin typeface="Courier New"/>
                <a:ea typeface="Courier New"/>
                <a:cs typeface="Courier New"/>
                <a:sym typeface="Courier New"/>
              </a:rPr>
              <a:t>What does!?</a:t>
            </a:r>
            <a:endParaRPr b="1" sz="6000">
              <a:solidFill>
                <a:schemeClr val="dk1"/>
              </a:solidFill>
              <a:latin typeface="Courier New"/>
              <a:ea typeface="Courier New"/>
              <a:cs typeface="Courier New"/>
              <a:sym typeface="Courier New"/>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urier New"/>
                <a:ea typeface="Courier New"/>
                <a:cs typeface="Courier New"/>
                <a:sym typeface="Courier New"/>
              </a:rPr>
              <a:t>Effect of Confounders</a:t>
            </a:r>
            <a:endParaRPr b="1">
              <a:latin typeface="Courier New"/>
              <a:ea typeface="Courier New"/>
              <a:cs typeface="Courier New"/>
              <a:sym typeface="Courier New"/>
            </a:endParaRPr>
          </a:p>
        </p:txBody>
      </p:sp>
      <p:pic>
        <p:nvPicPr>
          <p:cNvPr id="97" name="Google Shape;97;p19"/>
          <p:cNvPicPr preferRelativeResize="0"/>
          <p:nvPr/>
        </p:nvPicPr>
        <p:blipFill>
          <a:blip r:embed="rId3">
            <a:alphaModFix/>
          </a:blip>
          <a:stretch>
            <a:fillRect/>
          </a:stretch>
        </p:blipFill>
        <p:spPr>
          <a:xfrm>
            <a:off x="914400" y="941525"/>
            <a:ext cx="6045631" cy="3820975"/>
          </a:xfrm>
          <a:prstGeom prst="rect">
            <a:avLst/>
          </a:prstGeom>
          <a:noFill/>
          <a:ln>
            <a:noFill/>
          </a:ln>
        </p:spPr>
      </p:pic>
      <p:sp>
        <p:nvSpPr>
          <p:cNvPr id="98" name="Google Shape;98;p19"/>
          <p:cNvSpPr txBox="1"/>
          <p:nvPr/>
        </p:nvSpPr>
        <p:spPr>
          <a:xfrm>
            <a:off x="253275" y="4755850"/>
            <a:ext cx="5148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solidFill>
                  <a:schemeClr val="hlink"/>
                </a:solidFill>
                <a:latin typeface="Courier New"/>
                <a:ea typeface="Courier New"/>
                <a:cs typeface="Courier New"/>
                <a:sym typeface="Courier New"/>
                <a:hlinkClick r:id="rId4"/>
              </a:rPr>
              <a:t>Reference: Causal Inference by Brady Neal</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Due to the presence of confounding, calculating the average treatment effect is difficult, because:</a:t>
            </a:r>
            <a:br>
              <a:rPr b="1" lang="en" sz="1500">
                <a:solidFill>
                  <a:schemeClr val="dk1"/>
                </a:solidFill>
                <a:latin typeface="Courier New"/>
                <a:ea typeface="Courier New"/>
                <a:cs typeface="Courier New"/>
                <a:sym typeface="Courier New"/>
              </a:rPr>
            </a:br>
            <a:br>
              <a:rPr b="1" lang="en" sz="1500">
                <a:solidFill>
                  <a:schemeClr val="dk1"/>
                </a:solidFill>
                <a:latin typeface="Courier New"/>
                <a:ea typeface="Courier New"/>
                <a:cs typeface="Courier New"/>
                <a:sym typeface="Courier New"/>
              </a:rPr>
            </a:br>
            <a:br>
              <a:rPr b="1" lang="en" sz="1500">
                <a:solidFill>
                  <a:schemeClr val="dk1"/>
                </a:solidFill>
                <a:latin typeface="Courier New"/>
                <a:ea typeface="Courier New"/>
                <a:cs typeface="Courier New"/>
                <a:sym typeface="Courier New"/>
              </a:rPr>
            </a:br>
            <a:br>
              <a:rPr b="1" lang="en" sz="1500">
                <a:solidFill>
                  <a:schemeClr val="dk1"/>
                </a:solidFill>
                <a:latin typeface="Courier New"/>
                <a:ea typeface="Courier New"/>
                <a:cs typeface="Courier New"/>
                <a:sym typeface="Courier New"/>
              </a:rPr>
            </a:br>
            <a:br>
              <a:rPr b="1" lang="en" sz="1500">
                <a:solidFill>
                  <a:schemeClr val="dk1"/>
                </a:solidFill>
                <a:latin typeface="Courier New"/>
                <a:ea typeface="Courier New"/>
                <a:cs typeface="Courier New"/>
                <a:sym typeface="Courier New"/>
              </a:rPr>
            </a:br>
            <a:br>
              <a:rPr b="1" lang="en" sz="1500">
                <a:solidFill>
                  <a:schemeClr val="dk1"/>
                </a:solidFill>
                <a:latin typeface="Courier New"/>
                <a:ea typeface="Courier New"/>
                <a:cs typeface="Courier New"/>
                <a:sym typeface="Courier New"/>
              </a:rPr>
            </a:br>
            <a:endParaRPr b="1" sz="1500">
              <a:solidFill>
                <a:schemeClr val="dk1"/>
              </a:solidFill>
              <a:latin typeface="Courier New"/>
              <a:ea typeface="Courier New"/>
              <a:cs typeface="Courier New"/>
              <a:sym typeface="Courier New"/>
            </a:endParaRPr>
          </a:p>
          <a:p>
            <a:pPr indent="-323850" lvl="0" marL="457200" rtl="0" algn="l">
              <a:spcBef>
                <a:spcPts val="0"/>
              </a:spcBef>
              <a:spcAft>
                <a:spcPts val="0"/>
              </a:spcAft>
              <a:buClr>
                <a:schemeClr val="dk1"/>
              </a:buClr>
              <a:buSzPts val="1500"/>
              <a:buFont typeface="Courier New"/>
              <a:buChar char="●"/>
            </a:pPr>
            <a:r>
              <a:rPr b="1" lang="en" sz="1500">
                <a:solidFill>
                  <a:schemeClr val="dk1"/>
                </a:solidFill>
                <a:latin typeface="Courier New"/>
                <a:ea typeface="Courier New"/>
                <a:cs typeface="Courier New"/>
                <a:sym typeface="Courier New"/>
              </a:rPr>
              <a:t>This is because not all causal quantities are statistically ‘Identifiable’.</a:t>
            </a:r>
            <a:endParaRPr b="1" sz="1500">
              <a:solidFill>
                <a:schemeClr val="dk1"/>
              </a:solidFill>
              <a:latin typeface="Courier New"/>
              <a:ea typeface="Courier New"/>
              <a:cs typeface="Courier New"/>
              <a:sym typeface="Courier New"/>
            </a:endParaRPr>
          </a:p>
          <a:p>
            <a:pPr indent="0" lvl="0" marL="0" rtl="0" algn="l">
              <a:spcBef>
                <a:spcPts val="1200"/>
              </a:spcBef>
              <a:spcAft>
                <a:spcPts val="1200"/>
              </a:spcAft>
              <a:buNone/>
            </a:pPr>
            <a:r>
              <a:t/>
            </a:r>
            <a:endParaRPr/>
          </a:p>
        </p:txBody>
      </p:sp>
      <p:pic>
        <p:nvPicPr>
          <p:cNvPr id="104" name="Google Shape;104;p20"/>
          <p:cNvPicPr preferRelativeResize="0"/>
          <p:nvPr/>
        </p:nvPicPr>
        <p:blipFill>
          <a:blip r:embed="rId3">
            <a:alphaModFix/>
          </a:blip>
          <a:stretch>
            <a:fillRect/>
          </a:stretch>
        </p:blipFill>
        <p:spPr>
          <a:xfrm>
            <a:off x="2247900" y="2035350"/>
            <a:ext cx="1701399" cy="355425"/>
          </a:xfrm>
          <a:prstGeom prst="rect">
            <a:avLst/>
          </a:prstGeom>
          <a:noFill/>
          <a:ln>
            <a:noFill/>
          </a:ln>
        </p:spPr>
      </p:pic>
      <p:pic>
        <p:nvPicPr>
          <p:cNvPr id="105" name="Google Shape;105;p20"/>
          <p:cNvPicPr preferRelativeResize="0"/>
          <p:nvPr/>
        </p:nvPicPr>
        <p:blipFill>
          <a:blip r:embed="rId4">
            <a:alphaModFix/>
          </a:blip>
          <a:stretch>
            <a:fillRect/>
          </a:stretch>
        </p:blipFill>
        <p:spPr>
          <a:xfrm>
            <a:off x="4025500" y="2107144"/>
            <a:ext cx="289459" cy="211825"/>
          </a:xfrm>
          <a:prstGeom prst="rect">
            <a:avLst/>
          </a:prstGeom>
          <a:noFill/>
          <a:ln>
            <a:noFill/>
          </a:ln>
        </p:spPr>
      </p:pic>
      <p:pic>
        <p:nvPicPr>
          <p:cNvPr id="106" name="Google Shape;106;p20"/>
          <p:cNvPicPr preferRelativeResize="0"/>
          <p:nvPr/>
        </p:nvPicPr>
        <p:blipFill>
          <a:blip r:embed="rId5">
            <a:alphaModFix/>
          </a:blip>
          <a:stretch>
            <a:fillRect/>
          </a:stretch>
        </p:blipFill>
        <p:spPr>
          <a:xfrm>
            <a:off x="4473175" y="2035350"/>
            <a:ext cx="2012068" cy="355425"/>
          </a:xfrm>
          <a:prstGeom prst="rect">
            <a:avLst/>
          </a:prstGeom>
          <a:noFill/>
          <a:ln>
            <a:noFill/>
          </a:ln>
        </p:spPr>
      </p:pic>
      <p:pic>
        <p:nvPicPr>
          <p:cNvPr id="107" name="Google Shape;107;p20"/>
          <p:cNvPicPr preferRelativeResize="0"/>
          <p:nvPr/>
        </p:nvPicPr>
        <p:blipFill rotWithShape="1">
          <a:blip r:embed="rId6">
            <a:alphaModFix/>
          </a:blip>
          <a:srcRect b="0" l="9231" r="0" t="0"/>
          <a:stretch/>
        </p:blipFill>
        <p:spPr>
          <a:xfrm>
            <a:off x="4467350" y="2557250"/>
            <a:ext cx="2717349" cy="406125"/>
          </a:xfrm>
          <a:prstGeom prst="rect">
            <a:avLst/>
          </a:prstGeom>
          <a:noFill/>
          <a:ln>
            <a:noFill/>
          </a:ln>
        </p:spPr>
      </p:pic>
      <p:pic>
        <p:nvPicPr>
          <p:cNvPr id="108" name="Google Shape;108;p20"/>
          <p:cNvPicPr preferRelativeResize="0"/>
          <p:nvPr/>
        </p:nvPicPr>
        <p:blipFill>
          <a:blip r:embed="rId7">
            <a:alphaModFix/>
          </a:blip>
          <a:stretch>
            <a:fillRect/>
          </a:stretch>
        </p:blipFill>
        <p:spPr>
          <a:xfrm>
            <a:off x="4007838" y="2557250"/>
            <a:ext cx="324785" cy="355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2319725" y="42600"/>
            <a:ext cx="4504550" cy="5143501"/>
          </a:xfrm>
          <a:prstGeom prst="rect">
            <a:avLst/>
          </a:prstGeom>
          <a:noFill/>
          <a:ln>
            <a:noFill/>
          </a:ln>
        </p:spPr>
      </p:pic>
      <p:sp>
        <p:nvSpPr>
          <p:cNvPr id="114" name="Google Shape;114;p21"/>
          <p:cNvSpPr txBox="1"/>
          <p:nvPr/>
        </p:nvSpPr>
        <p:spPr>
          <a:xfrm>
            <a:off x="2551525" y="1536550"/>
            <a:ext cx="19062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Comic Sans MS"/>
                <a:ea typeface="Comic Sans MS"/>
                <a:cs typeface="Comic Sans MS"/>
                <a:sym typeface="Comic Sans MS"/>
              </a:rPr>
              <a:t>Your attention</a:t>
            </a:r>
            <a:endParaRPr b="1" sz="1800">
              <a:solidFill>
                <a:schemeClr val="lt1"/>
              </a:solidFill>
              <a:latin typeface="Comic Sans MS"/>
              <a:ea typeface="Comic Sans MS"/>
              <a:cs typeface="Comic Sans MS"/>
              <a:sym typeface="Comic Sans MS"/>
            </a:endParaRPr>
          </a:p>
        </p:txBody>
      </p:sp>
      <p:sp>
        <p:nvSpPr>
          <p:cNvPr id="115" name="Google Shape;115;p21"/>
          <p:cNvSpPr txBox="1"/>
          <p:nvPr/>
        </p:nvSpPr>
        <p:spPr>
          <a:xfrm>
            <a:off x="4277375" y="1655350"/>
            <a:ext cx="2662200" cy="10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Comic Sans MS"/>
                <a:ea typeface="Comic Sans MS"/>
                <a:cs typeface="Comic Sans MS"/>
                <a:sym typeface="Comic Sans MS"/>
              </a:rPr>
              <a:t>      Headaches</a:t>
            </a:r>
            <a:br>
              <a:rPr b="1" lang="en" sz="1800">
                <a:solidFill>
                  <a:schemeClr val="lt1"/>
                </a:solidFill>
                <a:latin typeface="Comic Sans MS"/>
                <a:ea typeface="Comic Sans MS"/>
                <a:cs typeface="Comic Sans MS"/>
                <a:sym typeface="Comic Sans MS"/>
              </a:rPr>
            </a:br>
            <a:r>
              <a:rPr b="1" lang="en" sz="1800">
                <a:solidFill>
                  <a:schemeClr val="lt1"/>
                </a:solidFill>
                <a:latin typeface="Comic Sans MS"/>
                <a:ea typeface="Comic Sans MS"/>
                <a:cs typeface="Comic Sans MS"/>
                <a:sym typeface="Comic Sans MS"/>
              </a:rPr>
              <a:t>(Hidden Confounding?)</a:t>
            </a:r>
            <a:endParaRPr b="1" sz="1800">
              <a:solidFill>
                <a:schemeClr val="lt1"/>
              </a:solidFill>
              <a:latin typeface="Comic Sans MS"/>
              <a:ea typeface="Comic Sans MS"/>
              <a:cs typeface="Comic Sans MS"/>
              <a:sym typeface="Comic Sans MS"/>
            </a:endParaRPr>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